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vml" ContentType="application/vnd.openxmlformats-officedocument.vmlDrawing"/>
  <Default Extension="gif" ContentType="image/gif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59" r:id="rId4"/>
    <p:sldId id="260" r:id="rId5"/>
    <p:sldId id="261" r:id="rId6"/>
    <p:sldId id="264" r:id="rId7"/>
    <p:sldId id="265" r:id="rId8"/>
    <p:sldId id="266" r:id="rId9"/>
    <p:sldId id="267" r:id="rId10"/>
    <p:sldId id="268" r:id="rId11"/>
    <p:sldId id="270" r:id="rId12"/>
    <p:sldId id="269" r:id="rId13"/>
    <p:sldId id="271" r:id="rId14"/>
    <p:sldId id="272" r:id="rId15"/>
    <p:sldId id="274" r:id="rId16"/>
    <p:sldId id="273" r:id="rId17"/>
    <p:sldId id="276" r:id="rId18"/>
    <p:sldId id="277" r:id="rId19"/>
    <p:sldId id="278" r:id="rId20"/>
    <p:sldId id="279" r:id="rId21"/>
    <p:sldId id="280" r:id="rId22"/>
    <p:sldId id="282" r:id="rId23"/>
    <p:sldId id="283" r:id="rId24"/>
    <p:sldId id="28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C43"/>
    <a:srgbClr val="FCD450"/>
    <a:srgbClr val="002776"/>
    <a:srgbClr val="3200FA"/>
    <a:srgbClr val="00CCFF"/>
    <a:srgbClr val="7DDDFF"/>
    <a:srgbClr val="AFEA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49" autoAdjust="0"/>
    <p:restoredTop sz="97101" autoAdjust="0"/>
  </p:normalViewPr>
  <p:slideViewPr>
    <p:cSldViewPr>
      <p:cViewPr>
        <p:scale>
          <a:sx n="121" d="100"/>
          <a:sy n="121" d="100"/>
        </p:scale>
        <p:origin x="-824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9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A25EE-F042-414B-8F6D-8B44F69CF359}" type="datetimeFigureOut">
              <a:rPr lang="en-US" smtClean="0"/>
              <a:pPr/>
              <a:t>3/4/15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514D8E-61AB-4EFF-A340-CA21116A51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55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3200" y="469900"/>
            <a:ext cx="8669338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36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40100" y="2363788"/>
            <a:ext cx="5530850" cy="38004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6428047"/>
            <a:ext cx="9143999" cy="429953"/>
            <a:chOff x="0" y="6428047"/>
            <a:chExt cx="9143999" cy="429953"/>
          </a:xfrm>
        </p:grpSpPr>
        <p:pic>
          <p:nvPicPr>
            <p:cNvPr id="9" name="Picture 9" descr="CarletonWordmark3.gif                                          00066169Macintosh HD                   B7732AC2: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133"/>
            <a:stretch/>
          </p:blipFill>
          <p:spPr bwMode="auto">
            <a:xfrm>
              <a:off x="0" y="6428047"/>
              <a:ext cx="6248400" cy="429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CarletonWordmark3.gif                                          00066169Macintosh HD                   B7732AC2: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86" b="11133"/>
            <a:stretch/>
          </p:blipFill>
          <p:spPr bwMode="auto">
            <a:xfrm>
              <a:off x="5069212" y="6428047"/>
              <a:ext cx="4074787" cy="429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1313" y="201613"/>
            <a:ext cx="2114550" cy="59197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7663" y="201613"/>
            <a:ext cx="6191250" cy="59197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143000"/>
            <a:ext cx="41910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1910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4800" y="1143000"/>
            <a:ext cx="8534400" cy="43434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75000"/>
              <a:buFontTx/>
              <a:buBlip>
                <a:blip r:embed="rId2"/>
              </a:buBlip>
              <a:defRPr>
                <a:latin typeface="+mj-lt"/>
              </a:defRPr>
            </a:lvl1pPr>
            <a:lvl2pPr>
              <a:buSzPct val="100000"/>
              <a:buFont typeface="Wingdings" pitchFamily="2" charset="2"/>
              <a:buChar char="§"/>
              <a:defRPr>
                <a:latin typeface="+mj-lt"/>
              </a:defRPr>
            </a:lvl2pPr>
            <a:lvl3pPr>
              <a:buSzPct val="60000"/>
              <a:buFont typeface="Courier New" pitchFamily="49" charset="0"/>
              <a:buChar char="o"/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90663"/>
            <a:ext cx="3810000" cy="4630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0663"/>
            <a:ext cx="3810000" cy="4630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7663" y="201613"/>
            <a:ext cx="8458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90663"/>
            <a:ext cx="7772400" cy="463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4495800" y="6554788"/>
            <a:ext cx="4648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algn="r">
              <a:defRPr/>
            </a:pPr>
            <a:r>
              <a:rPr lang="en-US" sz="1400" dirty="0" err="1" smtClean="0">
                <a:solidFill>
                  <a:srgbClr val="FFFF99"/>
                </a:solidFill>
              </a:rPr>
              <a:t>WikiSym</a:t>
            </a:r>
            <a:r>
              <a:rPr lang="en-US" sz="1400" dirty="0" smtClean="0">
                <a:solidFill>
                  <a:srgbClr val="FFFF99"/>
                </a:solidFill>
              </a:rPr>
              <a:t> 2011</a:t>
            </a:r>
            <a:endParaRPr lang="en-US" sz="1400" dirty="0">
              <a:solidFill>
                <a:srgbClr val="FFFF99"/>
              </a:solidFill>
            </a:endParaRP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4419600" y="6545263"/>
            <a:ext cx="3810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 eaLnBrk="0" hangingPunct="0">
              <a:defRPr/>
            </a:pPr>
            <a:fld id="{5E19A2FD-3C84-437C-B069-5210C0BAC617}" type="slidenum">
              <a:rPr lang="en-US" sz="1600" b="1">
                <a:solidFill>
                  <a:schemeClr val="bg1">
                    <a:lumMod val="90000"/>
                  </a:schemeClr>
                </a:solidFill>
                <a:latin typeface="Calibri" pitchFamily="34" charset="0"/>
              </a:rPr>
              <a:pPr eaLnBrk="0" hangingPunct="0">
                <a:defRPr/>
              </a:pPr>
              <a:t>‹#›</a:t>
            </a:fld>
            <a:endParaRPr lang="en-US" sz="1600" b="1" dirty="0">
              <a:solidFill>
                <a:schemeClr val="bg1">
                  <a:lumMod val="90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6428047"/>
            <a:ext cx="9143999" cy="429953"/>
            <a:chOff x="0" y="6428047"/>
            <a:chExt cx="9143999" cy="429953"/>
          </a:xfrm>
        </p:grpSpPr>
        <p:pic>
          <p:nvPicPr>
            <p:cNvPr id="15" name="Picture 9" descr="CarletonWordmark3.gif                                          00066169Macintosh HD                   B7732AC2:"/>
            <p:cNvPicPr>
              <a:picLocks noChangeAspect="1" noChangeArrowheads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133"/>
            <a:stretch/>
          </p:blipFill>
          <p:spPr bwMode="auto">
            <a:xfrm>
              <a:off x="0" y="6428047"/>
              <a:ext cx="6248400" cy="429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9" descr="CarletonWordmark3.gif                                          00066169Macintosh HD                   B7732AC2:"/>
            <p:cNvPicPr>
              <a:picLocks noChangeAspect="1" noChangeArrowheads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86" b="11133"/>
            <a:stretch/>
          </p:blipFill>
          <p:spPr bwMode="auto">
            <a:xfrm>
              <a:off x="5069212" y="6428047"/>
              <a:ext cx="4074787" cy="429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rgbClr val="002776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rgbClr val="800000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rgbClr val="800000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rgbClr val="800000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rgbClr val="800000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rgbClr val="800000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rgbClr val="800000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rgbClr val="800000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rgbClr val="8000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SzPct val="65000"/>
        <a:buChar char="o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SzPct val="65000"/>
        <a:buChar char="o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Monotype Sorts" pitchFamily="2" charset="2"/>
        <a:buChar char="]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Monotype Sorts" pitchFamily="2" charset="2"/>
        <a:buChar char="]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Monotype Sorts" pitchFamily="2" charset="2"/>
        <a:buChar char="]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Monotype Sorts" pitchFamily="2" charset="2"/>
        <a:buChar char="]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1.xls"/><Relationship Id="rId4" Type="http://schemas.openxmlformats.org/officeDocument/2006/relationships/image" Target="../media/image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9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0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1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dmusican@carleton.edu" TargetMode="External"/><Relationship Id="rId4" Type="http://schemas.openxmlformats.org/officeDocument/2006/relationships/hyperlink" Target="mailto:mdomingo@tpt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iny.cc/emacs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Engaging High School Students in Modeling and Simulation through Educational Media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876800" y="2590800"/>
            <a:ext cx="5530850" cy="3800475"/>
          </a:xfrm>
        </p:spPr>
        <p:txBody>
          <a:bodyPr/>
          <a:lstStyle/>
          <a:p>
            <a:r>
              <a:rPr lang="en-US" dirty="0" smtClean="0"/>
              <a:t>David R. Musicant</a:t>
            </a:r>
          </a:p>
          <a:p>
            <a:r>
              <a:rPr lang="en-US" sz="2400" i="1" dirty="0" smtClean="0"/>
              <a:t>Carleton College</a:t>
            </a:r>
          </a:p>
          <a:p>
            <a:endParaRPr lang="en-US" sz="2400" i="1" dirty="0" smtClean="0"/>
          </a:p>
          <a:p>
            <a:r>
              <a:rPr lang="en-US" dirty="0" smtClean="0"/>
              <a:t>S. </a:t>
            </a:r>
            <a:r>
              <a:rPr lang="en-US" dirty="0" err="1" smtClean="0"/>
              <a:t>Selcen</a:t>
            </a:r>
            <a:r>
              <a:rPr lang="en-US" dirty="0" smtClean="0"/>
              <a:t> </a:t>
            </a:r>
            <a:r>
              <a:rPr lang="en-US" dirty="0" err="1" smtClean="0"/>
              <a:t>Guzey</a:t>
            </a:r>
            <a:endParaRPr lang="en-US" dirty="0"/>
          </a:p>
          <a:p>
            <a:r>
              <a:rPr lang="en-US" sz="2400" i="1" dirty="0" smtClean="0"/>
              <a:t>Purdue University</a:t>
            </a:r>
            <a:endParaRPr lang="en-US" sz="24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819400"/>
            <a:ext cx="4226012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456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input to our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581400"/>
            <a:ext cx="7772400" cy="2540000"/>
          </a:xfrm>
        </p:spPr>
        <p:txBody>
          <a:bodyPr/>
          <a:lstStyle/>
          <a:p>
            <a:r>
              <a:rPr lang="en-US" dirty="0" smtClean="0"/>
              <a:t>Car counts per hour</a:t>
            </a:r>
          </a:p>
          <a:p>
            <a:r>
              <a:rPr lang="en-US" dirty="0" smtClean="0"/>
              <a:t>Students can collect themselves, if desired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0596273"/>
              </p:ext>
            </p:extLst>
          </p:nvPr>
        </p:nvGraphicFramePr>
        <p:xfrm>
          <a:off x="-1057777" y="1295400"/>
          <a:ext cx="10201777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Worksheet" r:id="rId3" imgW="5168900" imgH="965200" progId="Excel.Sheet.8">
                  <p:embed/>
                </p:oleObj>
              </mc:Choice>
              <mc:Fallback>
                <p:oleObj name="Worksheet" r:id="rId3" imgW="5168900" imgH="96520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057777" y="1295400"/>
                        <a:ext cx="10201777" cy="190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43987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7663" y="5486400"/>
            <a:ext cx="8458200" cy="1066800"/>
          </a:xfrm>
        </p:spPr>
        <p:txBody>
          <a:bodyPr/>
          <a:lstStyle/>
          <a:p>
            <a:r>
              <a:rPr lang="en-US" dirty="0" smtClean="0"/>
              <a:t>Collecting data</a:t>
            </a:r>
            <a:endParaRPr lang="en-US" dirty="0"/>
          </a:p>
        </p:txBody>
      </p:sp>
      <p:pic>
        <p:nvPicPr>
          <p:cNvPr id="5" name="segment02_dat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2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871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4630737"/>
          </a:xfrm>
        </p:spPr>
        <p:txBody>
          <a:bodyPr/>
          <a:lstStyle/>
          <a:p>
            <a:r>
              <a:rPr lang="en-US" dirty="0" smtClean="0"/>
              <a:t>If you know:</a:t>
            </a:r>
          </a:p>
          <a:p>
            <a:pPr lvl="1"/>
            <a:r>
              <a:rPr lang="en-US" dirty="0" smtClean="0"/>
              <a:t>expected number of cars per hour coming from each direction</a:t>
            </a:r>
          </a:p>
          <a:p>
            <a:pPr lvl="1"/>
            <a:r>
              <a:rPr lang="en-US" dirty="0" smtClean="0"/>
              <a:t>fraction of time each hour light is green</a:t>
            </a:r>
          </a:p>
          <a:p>
            <a:r>
              <a:rPr lang="en-US" dirty="0" smtClean="0"/>
              <a:t>Can calculate...</a:t>
            </a:r>
          </a:p>
          <a:p>
            <a:pPr lvl="1"/>
            <a:r>
              <a:rPr lang="en-US" dirty="0" smtClean="0"/>
              <a:t>expected time each car waits at a red light</a:t>
            </a:r>
          </a:p>
          <a:p>
            <a:r>
              <a:rPr lang="en-US" dirty="0" smtClean="0"/>
              <a:t>Optimization with constraints</a:t>
            </a:r>
          </a:p>
          <a:p>
            <a:pPr lvl="1"/>
            <a:r>
              <a:rPr lang="en-US" dirty="0" smtClean="0"/>
              <a:t>Minimize delay time</a:t>
            </a:r>
          </a:p>
          <a:p>
            <a:pPr lvl="1"/>
            <a:r>
              <a:rPr lang="en-US" dirty="0" smtClean="0"/>
              <a:t>Make sure pedestrians have enough time to cross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059119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7663" y="5257800"/>
            <a:ext cx="8458200" cy="1066800"/>
          </a:xfrm>
        </p:spPr>
        <p:txBody>
          <a:bodyPr/>
          <a:lstStyle/>
          <a:p>
            <a:r>
              <a:rPr lang="en-US" dirty="0" smtClean="0"/>
              <a:t>Optimizing the model</a:t>
            </a:r>
            <a:endParaRPr lang="en-US" dirty="0"/>
          </a:p>
        </p:txBody>
      </p:sp>
      <p:pic>
        <p:nvPicPr>
          <p:cNvPr id="5" name="segment03_spreadshe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2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53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Optimizing a neighborhood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Analytical approach intractable with many intersections</a:t>
            </a:r>
          </a:p>
          <a:p>
            <a:pPr lvl="1"/>
            <a:r>
              <a:rPr lang="en-US" dirty="0" smtClean="0"/>
              <a:t>Adjusting one signal affects traffic patterns that arrive at another</a:t>
            </a:r>
          </a:p>
          <a:p>
            <a:r>
              <a:rPr lang="en-US" dirty="0" smtClean="0"/>
              <a:t>In practice:</a:t>
            </a:r>
          </a:p>
          <a:p>
            <a:pPr lvl="1"/>
            <a:r>
              <a:rPr lang="en-US" dirty="0" smtClean="0"/>
              <a:t>Optimize each signal in isolation to get initial settings</a:t>
            </a:r>
          </a:p>
          <a:p>
            <a:pPr lvl="1"/>
            <a:r>
              <a:rPr lang="en-US" dirty="0" smtClean="0"/>
              <a:t>Tweak and adjust via neighborhood 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6555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7663" y="5486400"/>
            <a:ext cx="8458200" cy="1066800"/>
          </a:xfrm>
        </p:spPr>
        <p:txBody>
          <a:bodyPr/>
          <a:lstStyle/>
          <a:p>
            <a:r>
              <a:rPr lang="en-US" dirty="0" err="1" smtClean="0"/>
              <a:t>NetLogo</a:t>
            </a:r>
            <a:r>
              <a:rPr lang="en-US" dirty="0" smtClean="0"/>
              <a:t> Simulation</a:t>
            </a:r>
            <a:endParaRPr lang="en-US" dirty="0"/>
          </a:p>
        </p:txBody>
      </p:sp>
      <p:pic>
        <p:nvPicPr>
          <p:cNvPr id="5" name="segment4_netlog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708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in </a:t>
            </a:r>
            <a:r>
              <a:rPr lang="en-US" dirty="0" err="1" smtClean="0"/>
              <a:t>NetLogo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4630737"/>
          </a:xfrm>
        </p:spPr>
        <p:txBody>
          <a:bodyPr/>
          <a:lstStyle/>
          <a:p>
            <a:r>
              <a:rPr lang="en-US" dirty="0" smtClean="0"/>
              <a:t>Data </a:t>
            </a:r>
            <a:r>
              <a:rPr lang="en-US" dirty="0" smtClean="0"/>
              <a:t>collected now used for:</a:t>
            </a:r>
          </a:p>
          <a:p>
            <a:pPr lvl="1"/>
            <a:r>
              <a:rPr lang="en-US" dirty="0" smtClean="0"/>
              <a:t>frequency of cars appearing at edges</a:t>
            </a:r>
          </a:p>
          <a:p>
            <a:pPr lvl="1"/>
            <a:r>
              <a:rPr lang="en-US" dirty="0" smtClean="0"/>
              <a:t>probabilities of turning at intersections</a:t>
            </a:r>
          </a:p>
          <a:p>
            <a:r>
              <a:rPr lang="en-US" dirty="0" smtClean="0"/>
              <a:t>Builds on </a:t>
            </a:r>
            <a:r>
              <a:rPr lang="en-US" dirty="0" smtClean="0"/>
              <a:t>supplied traffic </a:t>
            </a:r>
            <a:r>
              <a:rPr lang="en-US" dirty="0" smtClean="0"/>
              <a:t>simulation, adds:</a:t>
            </a:r>
          </a:p>
          <a:p>
            <a:pPr lvl="1"/>
            <a:r>
              <a:rPr lang="en-US" dirty="0" smtClean="0"/>
              <a:t>Bi-directional traffic</a:t>
            </a:r>
          </a:p>
          <a:p>
            <a:pPr lvl="1"/>
            <a:r>
              <a:rPr lang="en-US" dirty="0" smtClean="0"/>
              <a:t>Turning traffic</a:t>
            </a:r>
          </a:p>
          <a:p>
            <a:pPr lvl="1"/>
            <a:r>
              <a:rPr lang="en-US" dirty="0" smtClean="0"/>
              <a:t>Independent timing and phasing for each signal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9261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Pilot study design: Two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4630737"/>
          </a:xfrm>
        </p:spPr>
        <p:txBody>
          <a:bodyPr/>
          <a:lstStyle/>
          <a:p>
            <a:r>
              <a:rPr lang="en-US" dirty="0" smtClean="0"/>
              <a:t>“Whole-project”</a:t>
            </a:r>
          </a:p>
          <a:p>
            <a:pPr lvl="1"/>
            <a:r>
              <a:rPr lang="en-US" dirty="0" smtClean="0"/>
              <a:t>Entire </a:t>
            </a:r>
            <a:r>
              <a:rPr lang="en-US" dirty="0" err="1" smtClean="0"/>
              <a:t>TrafficJam</a:t>
            </a:r>
            <a:r>
              <a:rPr lang="en-US" dirty="0" smtClean="0"/>
              <a:t> experience: videos, model, and simulation</a:t>
            </a:r>
          </a:p>
          <a:p>
            <a:pPr lvl="1"/>
            <a:r>
              <a:rPr lang="en-US" dirty="0" smtClean="0"/>
              <a:t>39 students</a:t>
            </a:r>
          </a:p>
          <a:p>
            <a:r>
              <a:rPr lang="en-US" dirty="0" smtClean="0"/>
              <a:t>“Video-only”</a:t>
            </a:r>
          </a:p>
          <a:p>
            <a:pPr lvl="1"/>
            <a:r>
              <a:rPr lang="en-US" dirty="0" smtClean="0"/>
              <a:t>Watched videos only</a:t>
            </a:r>
          </a:p>
          <a:p>
            <a:pPr lvl="1"/>
            <a:r>
              <a:rPr lang="en-US" dirty="0" smtClean="0"/>
              <a:t>37 students</a:t>
            </a:r>
          </a:p>
          <a:p>
            <a:r>
              <a:rPr lang="en-US" dirty="0" smtClean="0"/>
              <a:t>All students were in some sort of computing-related class</a:t>
            </a:r>
          </a:p>
        </p:txBody>
      </p:sp>
    </p:spTree>
    <p:extLst>
      <p:ext uri="{BB962C8B-B14F-4D97-AF65-F5344CB8AC3E}">
        <p14:creationId xmlns:p14="http://schemas.microsoft.com/office/powerpoint/2010/main" val="8511381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Pilot study results: Engagement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630737"/>
          </a:xfrm>
        </p:spPr>
        <p:txBody>
          <a:bodyPr/>
          <a:lstStyle/>
          <a:p>
            <a:r>
              <a:rPr lang="en-US" dirty="0" smtClean="0"/>
              <a:t>Most liked video for real-world scenario</a:t>
            </a:r>
          </a:p>
          <a:p>
            <a:pPr lvl="1"/>
            <a:r>
              <a:rPr lang="en-US" dirty="0" smtClean="0"/>
              <a:t>75% whole-project, 85% video-only</a:t>
            </a:r>
          </a:p>
          <a:p>
            <a:r>
              <a:rPr lang="en-US" dirty="0" smtClean="0"/>
              <a:t>Some sections more popular than others</a:t>
            </a:r>
          </a:p>
          <a:p>
            <a:pPr lvl="1"/>
            <a:r>
              <a:rPr lang="en-US" dirty="0" smtClean="0"/>
              <a:t>...and all sections rated as “like” or “like a lot” by at least half of students</a:t>
            </a:r>
          </a:p>
          <a:p>
            <a:r>
              <a:rPr lang="en-US" dirty="0" smtClean="0"/>
              <a:t>Whole-project students enjoyed other activities</a:t>
            </a:r>
          </a:p>
          <a:p>
            <a:pPr lvl="1"/>
            <a:r>
              <a:rPr lang="en-US" dirty="0" smtClean="0"/>
              <a:t>particularly </a:t>
            </a:r>
            <a:r>
              <a:rPr lang="en-US" dirty="0" err="1" smtClean="0"/>
              <a:t>NetLogo</a:t>
            </a:r>
            <a:r>
              <a:rPr lang="en-US" dirty="0" smtClean="0"/>
              <a:t> simulation and working in groups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370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Pilot study: Attitudes towards 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Attitudes toward CS didn’t shift substantially following </a:t>
            </a:r>
            <a:r>
              <a:rPr lang="en-US" dirty="0" err="1" smtClean="0"/>
              <a:t>TrafficJam</a:t>
            </a:r>
            <a:endParaRPr lang="en-US" dirty="0" smtClean="0"/>
          </a:p>
          <a:p>
            <a:pPr lvl="1"/>
            <a:r>
              <a:rPr lang="en-US" dirty="0" smtClean="0"/>
              <a:t>but attitudes were already high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7389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CS 10K Initiative</a:t>
            </a:r>
          </a:p>
          <a:p>
            <a:pPr lvl="1"/>
            <a:r>
              <a:rPr lang="en-US" dirty="0" smtClean="0"/>
              <a:t>10,000 new CS high school teachers in the US by </a:t>
            </a:r>
            <a:r>
              <a:rPr lang="en-US" dirty="0" smtClean="0"/>
              <a:t>2017</a:t>
            </a:r>
            <a:endParaRPr lang="en-US" dirty="0" smtClean="0"/>
          </a:p>
          <a:p>
            <a:pPr lvl="2"/>
            <a:endParaRPr lang="en-US" dirty="0"/>
          </a:p>
          <a:p>
            <a:r>
              <a:rPr lang="en-US" i="1" dirty="0" smtClean="0"/>
              <a:t>How to scale up to all those schools...</a:t>
            </a:r>
            <a:endParaRPr lang="en-US" i="1" dirty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5194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Pilot study: Content understanding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4630737"/>
          </a:xfrm>
        </p:spPr>
        <p:txBody>
          <a:bodyPr/>
          <a:lstStyle/>
          <a:p>
            <a:r>
              <a:rPr lang="en-US" dirty="0" smtClean="0"/>
              <a:t>Self-reflection questions</a:t>
            </a:r>
          </a:p>
          <a:p>
            <a:pPr lvl="1"/>
            <a:r>
              <a:rPr lang="en-US" dirty="0" smtClean="0"/>
              <a:t>83% of whole-project believe they learned from video and activities</a:t>
            </a:r>
          </a:p>
          <a:p>
            <a:pPr lvl="1"/>
            <a:r>
              <a:rPr lang="en-US" dirty="0" smtClean="0"/>
              <a:t>72% of video-only students believe they learned from the video</a:t>
            </a:r>
          </a:p>
          <a:p>
            <a:r>
              <a:rPr lang="en-US" dirty="0" smtClean="0"/>
              <a:t>Multiple-choice questions about project</a:t>
            </a:r>
          </a:p>
          <a:p>
            <a:pPr lvl="1"/>
            <a:r>
              <a:rPr lang="en-US" dirty="0" smtClean="0"/>
              <a:t>Whole-project students performed noticeably better on questions regarding spreadsheet and model details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9867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Pilot study: some negatives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thought video was uninteresting</a:t>
            </a:r>
          </a:p>
          <a:p>
            <a:pPr lvl="1"/>
            <a:r>
              <a:rPr lang="en-US" dirty="0" smtClean="0"/>
              <a:t>Same students thought traffic control was uninteresting</a:t>
            </a:r>
          </a:p>
          <a:p>
            <a:r>
              <a:rPr lang="en-US" dirty="0" smtClean="0"/>
              <a:t>Some thought acting was “cheesy”</a:t>
            </a:r>
          </a:p>
          <a:p>
            <a:pPr lvl="1"/>
            <a:r>
              <a:rPr lang="en-US" dirty="0" smtClean="0"/>
              <a:t>Age demographic</a:t>
            </a:r>
          </a:p>
          <a:p>
            <a:pPr lvl="1"/>
            <a:r>
              <a:rPr lang="en-US" dirty="0" smtClean="0"/>
              <a:t>Broadcast vs.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6499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663" y="5410200"/>
            <a:ext cx="8458200" cy="1066800"/>
          </a:xfrm>
        </p:spPr>
        <p:txBody>
          <a:bodyPr/>
          <a:lstStyle/>
          <a:p>
            <a:r>
              <a:rPr lang="en-US" dirty="0" smtClean="0"/>
              <a:t>How does it end?</a:t>
            </a:r>
            <a:endParaRPr lang="en-US" dirty="0"/>
          </a:p>
        </p:txBody>
      </p:sp>
      <p:pic>
        <p:nvPicPr>
          <p:cNvPr id="4" name="segment05_wav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2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788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Acknowledgments: TPT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Co-</a:t>
            </a:r>
            <a:r>
              <a:rPr lang="fr-FR" dirty="0" err="1" smtClean="0"/>
              <a:t>PIs</a:t>
            </a:r>
            <a:endParaRPr lang="fr-FR" dirty="0"/>
          </a:p>
          <a:p>
            <a:pPr lvl="1"/>
            <a:r>
              <a:rPr lang="fr-FR" dirty="0" smtClean="0"/>
              <a:t>Richard Hudson and Kathleen </a:t>
            </a:r>
            <a:r>
              <a:rPr lang="fr-FR" dirty="0" err="1" smtClean="0"/>
              <a:t>O’Donnell</a:t>
            </a:r>
            <a:endParaRPr lang="fr-FR" dirty="0" smtClean="0"/>
          </a:p>
          <a:p>
            <a:r>
              <a:rPr lang="fr-FR" dirty="0" smtClean="0"/>
              <a:t>Production and </a:t>
            </a:r>
            <a:r>
              <a:rPr lang="fr-FR" dirty="0" err="1" smtClean="0"/>
              <a:t>logistics</a:t>
            </a:r>
            <a:endParaRPr lang="fr-FR" dirty="0" smtClean="0"/>
          </a:p>
          <a:p>
            <a:pPr lvl="1"/>
            <a:r>
              <a:rPr lang="fr-FR" dirty="0" smtClean="0"/>
              <a:t>Marie Domingo and Emily Stevens</a:t>
            </a:r>
          </a:p>
          <a:p>
            <a:r>
              <a:rPr lang="fr-FR" dirty="0" smtClean="0"/>
              <a:t>Story design and </a:t>
            </a:r>
            <a:r>
              <a:rPr lang="fr-FR" dirty="0" err="1" smtClean="0"/>
              <a:t>field</a:t>
            </a:r>
            <a:r>
              <a:rPr lang="fr-FR" dirty="0" smtClean="0"/>
              <a:t> production</a:t>
            </a:r>
          </a:p>
          <a:p>
            <a:pPr lvl="1"/>
            <a:r>
              <a:rPr lang="fr-FR" dirty="0" smtClean="0"/>
              <a:t>Angie </a:t>
            </a:r>
            <a:r>
              <a:rPr lang="fr-FR" dirty="0" err="1" smtClean="0"/>
              <a:t>Prindle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NSF </a:t>
            </a:r>
            <a:r>
              <a:rPr lang="fr-FR" dirty="0"/>
              <a:t>CNS </a:t>
            </a:r>
            <a:r>
              <a:rPr lang="fr-FR" dirty="0" err="1"/>
              <a:t>grant</a:t>
            </a:r>
            <a:r>
              <a:rPr lang="fr-FR" dirty="0"/>
              <a:t> </a:t>
            </a:r>
            <a:r>
              <a:rPr lang="fr-FR" dirty="0" smtClean="0"/>
              <a:t>1339104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6295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Wrap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TrafficJam</a:t>
            </a:r>
            <a:r>
              <a:rPr lang="en-US" dirty="0" smtClean="0"/>
              <a:t> is freely available</a:t>
            </a:r>
          </a:p>
          <a:p>
            <a:r>
              <a:rPr lang="en-US" dirty="0" smtClean="0">
                <a:hlinkClick r:id="rId2"/>
              </a:rPr>
              <a:t>http://</a:t>
            </a:r>
            <a:r>
              <a:rPr lang="en-US" dirty="0" err="1" smtClean="0">
                <a:hlinkClick r:id="rId2"/>
              </a:rPr>
              <a:t>tiny.cc</a:t>
            </a:r>
            <a:r>
              <a:rPr lang="en-US" dirty="0" smtClean="0">
                <a:hlinkClick r:id="rId2"/>
              </a:rPr>
              <a:t>/</a:t>
            </a:r>
            <a:r>
              <a:rPr lang="en-US" dirty="0" err="1" smtClean="0">
                <a:hlinkClick r:id="rId2"/>
              </a:rPr>
              <a:t>emacs</a:t>
            </a:r>
            <a:endParaRPr lang="en-US" dirty="0"/>
          </a:p>
          <a:p>
            <a:r>
              <a:rPr lang="en-US" dirty="0" smtClean="0"/>
              <a:t>Do you have a project that would fit this model? Contact us:</a:t>
            </a:r>
          </a:p>
          <a:p>
            <a:pPr lvl="1"/>
            <a:r>
              <a:rPr lang="en-US" dirty="0" smtClean="0"/>
              <a:t>Dave Musicant (</a:t>
            </a:r>
            <a:r>
              <a:rPr lang="en-US" dirty="0" smtClean="0">
                <a:hlinkClick r:id="rId3"/>
              </a:rPr>
              <a:t>dmusican@carleton.edu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Marie Domingo (</a:t>
            </a:r>
            <a:r>
              <a:rPr lang="en-US" dirty="0" smtClean="0">
                <a:hlinkClick r:id="rId4"/>
              </a:rPr>
              <a:t>mdomingo@tpt.org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339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97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082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TPT-produced science 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Newton’s Apple: 1983-1999</a:t>
            </a:r>
          </a:p>
          <a:p>
            <a:r>
              <a:rPr lang="en-US" dirty="0" err="1" smtClean="0"/>
              <a:t>DragonflyTV</a:t>
            </a:r>
            <a:r>
              <a:rPr lang="en-US" dirty="0" smtClean="0"/>
              <a:t>: 2002-2009</a:t>
            </a:r>
          </a:p>
          <a:p>
            <a:r>
              <a:rPr lang="en-US" dirty="0" err="1" smtClean="0"/>
              <a:t>SciGirls</a:t>
            </a:r>
            <a:r>
              <a:rPr lang="en-US" dirty="0" smtClean="0"/>
              <a:t>: 2010-present</a:t>
            </a:r>
          </a:p>
          <a:p>
            <a:endParaRPr lang="en-US" dirty="0"/>
          </a:p>
          <a:p>
            <a:r>
              <a:rPr lang="en-US" dirty="0" smtClean="0"/>
              <a:t>Concept: bring expertise to AP CS Principles</a:t>
            </a:r>
          </a:p>
          <a:p>
            <a:pPr lvl="1"/>
            <a:r>
              <a:rPr lang="en-US" dirty="0" smtClean="0"/>
              <a:t>scale-up</a:t>
            </a:r>
          </a:p>
          <a:p>
            <a:pPr lvl="1"/>
            <a:r>
              <a:rPr lang="en-US" dirty="0" smtClean="0"/>
              <a:t>engagement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6963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Perfect fit for...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4630737"/>
          </a:xfrm>
        </p:spPr>
        <p:txBody>
          <a:bodyPr/>
          <a:lstStyle/>
          <a:p>
            <a:r>
              <a:rPr lang="en-US" dirty="0"/>
              <a:t>AP CS Principles: Abstraction</a:t>
            </a:r>
          </a:p>
          <a:p>
            <a:pPr lvl="1"/>
            <a:r>
              <a:rPr lang="en-US" dirty="0"/>
              <a:t>Use models and simulations...</a:t>
            </a:r>
          </a:p>
          <a:p>
            <a:pPr lvl="2"/>
            <a:r>
              <a:rPr lang="en-US" dirty="0"/>
              <a:t>“represent phenomena”</a:t>
            </a:r>
          </a:p>
          <a:p>
            <a:pPr lvl="2"/>
            <a:r>
              <a:rPr lang="en-US" dirty="0"/>
              <a:t>“formulate, refine, and test </a:t>
            </a:r>
            <a:r>
              <a:rPr lang="en-US" dirty="0" smtClean="0"/>
              <a:t>hypotheses”</a:t>
            </a:r>
          </a:p>
          <a:p>
            <a:r>
              <a:rPr lang="en-US" dirty="0" smtClean="0"/>
              <a:t>Educational Media to Advance Computer Science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4267200"/>
            <a:ext cx="6629400" cy="164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634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Product: </a:t>
            </a:r>
            <a:r>
              <a:rPr lang="en-US" dirty="0" err="1" smtClean="0"/>
              <a:t>TrafficJam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Contributions</a:t>
            </a:r>
          </a:p>
          <a:p>
            <a:pPr lvl="1"/>
            <a:r>
              <a:rPr lang="en-US" dirty="0" smtClean="0"/>
              <a:t>Novel approach for traffic signal optimization</a:t>
            </a:r>
          </a:p>
          <a:p>
            <a:pPr lvl="1"/>
            <a:r>
              <a:rPr lang="en-US" dirty="0" smtClean="0"/>
              <a:t>Student exercise in model development</a:t>
            </a:r>
          </a:p>
          <a:p>
            <a:pPr lvl="1"/>
            <a:r>
              <a:rPr lang="en-US" dirty="0" smtClean="0"/>
              <a:t>Student exercise in simulation exploration</a:t>
            </a:r>
          </a:p>
          <a:p>
            <a:pPr lvl="1"/>
            <a:r>
              <a:rPr lang="en-US" dirty="0" smtClean="0"/>
              <a:t>Video segments to accompany activities</a:t>
            </a:r>
            <a:endParaRPr lang="en-US" dirty="0"/>
          </a:p>
          <a:p>
            <a:pPr lvl="1"/>
            <a:r>
              <a:rPr lang="en-US" dirty="0" smtClean="0"/>
              <a:t>Detailed </a:t>
            </a:r>
            <a:r>
              <a:rPr lang="en-US" smtClean="0"/>
              <a:t>teacher’s guide</a:t>
            </a:r>
          </a:p>
        </p:txBody>
      </p:sp>
    </p:spTree>
    <p:extLst>
      <p:ext uri="{BB962C8B-B14F-4D97-AF65-F5344CB8AC3E}">
        <p14:creationId xmlns:p14="http://schemas.microsoft.com/office/powerpoint/2010/main" val="30576542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ment01_intr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76200"/>
            <a:ext cx="9144000" cy="51435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5334000"/>
            <a:ext cx="8458200" cy="1066800"/>
          </a:xfrm>
        </p:spPr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3007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traffic signal cycle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Green in North/South direction</a:t>
            </a:r>
          </a:p>
          <a:p>
            <a:r>
              <a:rPr lang="en-US" dirty="0" smtClean="0"/>
              <a:t>Yellow in North/South direction</a:t>
            </a:r>
          </a:p>
          <a:p>
            <a:r>
              <a:rPr lang="en-US" dirty="0" smtClean="0"/>
              <a:t>All red</a:t>
            </a:r>
          </a:p>
          <a:p>
            <a:r>
              <a:rPr lang="en-US" dirty="0" smtClean="0"/>
              <a:t>Green in East/West direction</a:t>
            </a:r>
          </a:p>
          <a:p>
            <a:r>
              <a:rPr lang="en-US" dirty="0" smtClean="0"/>
              <a:t>Yellow in East/West direction</a:t>
            </a:r>
          </a:p>
          <a:p>
            <a:r>
              <a:rPr lang="en-US" dirty="0" smtClean="0"/>
              <a:t>All red</a:t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Total cycle time</a:t>
            </a:r>
          </a:p>
        </p:txBody>
      </p:sp>
      <p:cxnSp>
        <p:nvCxnSpPr>
          <p:cNvPr id="38" name="Straight Arrow Connector 37"/>
          <p:cNvCxnSpPr/>
          <p:nvPr/>
        </p:nvCxnSpPr>
        <p:spPr bwMode="auto">
          <a:xfrm>
            <a:off x="76200" y="1828800"/>
            <a:ext cx="5334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>
            <a:off x="76200" y="1828800"/>
            <a:ext cx="0" cy="2971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 flipH="1">
            <a:off x="76200" y="4800600"/>
            <a:ext cx="6096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 flipH="1" flipV="1">
            <a:off x="381000" y="5029200"/>
            <a:ext cx="228600" cy="838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9" name="TextBox 48"/>
          <p:cNvSpPr txBox="1"/>
          <p:nvPr/>
        </p:nvSpPr>
        <p:spPr>
          <a:xfrm>
            <a:off x="9067909" y="167940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685800" y="2209800"/>
            <a:ext cx="0" cy="2590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9152197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Variables for our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Green in North/South direction</a:t>
            </a:r>
          </a:p>
          <a:p>
            <a:r>
              <a:rPr lang="en-US" dirty="0" smtClean="0"/>
              <a:t>Yellow in North/South direction</a:t>
            </a:r>
          </a:p>
          <a:p>
            <a:r>
              <a:rPr lang="en-US" dirty="0" smtClean="0"/>
              <a:t>All red</a:t>
            </a:r>
          </a:p>
          <a:p>
            <a:r>
              <a:rPr lang="en-US" dirty="0" smtClean="0"/>
              <a:t>Green in East/West direction</a:t>
            </a:r>
          </a:p>
          <a:p>
            <a:r>
              <a:rPr lang="en-US" dirty="0" smtClean="0"/>
              <a:t>Yellow in East/West direction</a:t>
            </a:r>
          </a:p>
          <a:p>
            <a:r>
              <a:rPr lang="en-US" dirty="0" smtClean="0"/>
              <a:t>All red</a:t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Total cycle time</a:t>
            </a:r>
          </a:p>
        </p:txBody>
      </p:sp>
      <p:cxnSp>
        <p:nvCxnSpPr>
          <p:cNvPr id="38" name="Straight Arrow Connector 37"/>
          <p:cNvCxnSpPr/>
          <p:nvPr/>
        </p:nvCxnSpPr>
        <p:spPr bwMode="auto">
          <a:xfrm>
            <a:off x="76200" y="1828800"/>
            <a:ext cx="5334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>
            <a:off x="76200" y="1828800"/>
            <a:ext cx="0" cy="2971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 flipH="1">
            <a:off x="76200" y="4800600"/>
            <a:ext cx="6096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 flipH="1" flipV="1">
            <a:off x="381000" y="5029200"/>
            <a:ext cx="228600" cy="838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9" name="TextBox 48"/>
          <p:cNvSpPr txBox="1"/>
          <p:nvPr/>
        </p:nvSpPr>
        <p:spPr>
          <a:xfrm>
            <a:off x="9067909" y="167940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828800" y="457200"/>
            <a:ext cx="2209800" cy="685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066800" y="1524000"/>
            <a:ext cx="1143000" cy="6096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85800" y="5486400"/>
            <a:ext cx="2819400" cy="6096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685800" y="2209800"/>
            <a:ext cx="0" cy="2590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695670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ew-sean-template">
  <a:themeElements>
    <a:clrScheme name="new-sean-template 3">
      <a:dk1>
        <a:srgbClr val="000000"/>
      </a:dk1>
      <a:lt1>
        <a:srgbClr val="FFFFCC"/>
      </a:lt1>
      <a:dk2>
        <a:srgbClr val="999933"/>
      </a:dk2>
      <a:lt2>
        <a:srgbClr val="808000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lnDef>
  </a:objectDefaults>
  <a:extraClrSchemeLst>
    <a:extraClrScheme>
      <a:clrScheme name="new-sean-templat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-sean-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-sean-templat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-sean-templat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-sean-templat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-sean-templat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-sean-templat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15645</TotalTime>
  <Words>658</Words>
  <Application>Microsoft Macintosh PowerPoint</Application>
  <PresentationFormat>On-screen Show (4:3)</PresentationFormat>
  <Paragraphs>125</Paragraphs>
  <Slides>24</Slides>
  <Notes>0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new-sean-template</vt:lpstr>
      <vt:lpstr>Worksheet</vt:lpstr>
      <vt:lpstr>Engaging High School Students in Modeling and Simulation through Educational Media</vt:lpstr>
      <vt:lpstr>Key Goals</vt:lpstr>
      <vt:lpstr>PowerPoint Presentation</vt:lpstr>
      <vt:lpstr>TPT-produced science programming</vt:lpstr>
      <vt:lpstr>Perfect fit for...</vt:lpstr>
      <vt:lpstr>Product: TrafficJam</vt:lpstr>
      <vt:lpstr>Introduction</vt:lpstr>
      <vt:lpstr>Sample traffic signal cycle</vt:lpstr>
      <vt:lpstr>Variables for our model</vt:lpstr>
      <vt:lpstr>Data input to our model</vt:lpstr>
      <vt:lpstr>Collecting data</vt:lpstr>
      <vt:lpstr>The model</vt:lpstr>
      <vt:lpstr>Optimizing the model</vt:lpstr>
      <vt:lpstr>Optimizing a neighborhood</vt:lpstr>
      <vt:lpstr>NetLogo Simulation</vt:lpstr>
      <vt:lpstr>Simulation in NetLogo</vt:lpstr>
      <vt:lpstr>Pilot study design: Two Groups</vt:lpstr>
      <vt:lpstr>Pilot study results: Engagement</vt:lpstr>
      <vt:lpstr>Pilot study: Attitudes towards CS</vt:lpstr>
      <vt:lpstr>Pilot study: Content understanding</vt:lpstr>
      <vt:lpstr>Pilot study: some negatives</vt:lpstr>
      <vt:lpstr>How does it end?</vt:lpstr>
      <vt:lpstr>Acknowledgments: TPT Team</vt:lpstr>
      <vt:lpstr>Wrap up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WP:Clubhouse?  An Exploration of Wikipedia’s Gender Imbalance</dc:title>
  <dc:creator>Tony Lam</dc:creator>
  <cp:lastModifiedBy>Dave Musicant</cp:lastModifiedBy>
  <cp:revision>570</cp:revision>
  <dcterms:created xsi:type="dcterms:W3CDTF">2011-04-10T18:26:49Z</dcterms:created>
  <dcterms:modified xsi:type="dcterms:W3CDTF">2015-03-06T14:02:50Z</dcterms:modified>
</cp:coreProperties>
</file>