
<file path=[Content_Types].xml><?xml version="1.0" encoding="utf-8"?>
<Types xmlns="http://schemas.openxmlformats.org/package/2006/content-types">
  <Override PartName="/ppt/slides/slide108.xml" ContentType="application/vnd.openxmlformats-officedocument.presentationml.slide+xml"/>
  <Override PartName="/ppt/slides/slide6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s/slide107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97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92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11.bin" ContentType="application/vnd.openxmlformats-officedocument.oleObject"/>
  <Override PartName="/ppt/slides/slide13.xml" ContentType="application/vnd.openxmlformats-officedocument.presentationml.slide+xml"/>
  <Override PartName="/ppt/embeddings/Microsoft_Equation12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slides/slide87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4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83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84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slides/slide105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10.bin" ContentType="application/vnd.openxmlformats-officedocument.oleObject"/>
  <Override PartName="/ppt/slides/slide44.xml" ContentType="application/vnd.openxmlformats-officedocument.presentationml.slide+xml"/>
  <Override PartName="/ppt/slides/slide106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slides/slide103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88.xml" ContentType="application/vnd.openxmlformats-officedocument.presentationml.slide+xml"/>
  <Override PartName="/ppt/slides/slide48.xml" ContentType="application/vnd.openxmlformats-officedocument.presentationml.slide+xml"/>
  <Override PartName="/ppt/slides/slide99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Microsoft_Equation13.bin" ContentType="application/vnd.openxmlformats-officedocument.oleObject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98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02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0"/>
  </p:notesMasterIdLst>
  <p:sldIdLst>
    <p:sldId id="256" r:id="rId2"/>
    <p:sldId id="321" r:id="rId3"/>
    <p:sldId id="323" r:id="rId4"/>
    <p:sldId id="355" r:id="rId5"/>
    <p:sldId id="324" r:id="rId6"/>
    <p:sldId id="312" r:id="rId7"/>
    <p:sldId id="311" r:id="rId8"/>
    <p:sldId id="325" r:id="rId9"/>
    <p:sldId id="356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276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358" r:id="rId52"/>
    <p:sldId id="284" r:id="rId53"/>
    <p:sldId id="326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319" r:id="rId62"/>
    <p:sldId id="320" r:id="rId63"/>
    <p:sldId id="327" r:id="rId64"/>
    <p:sldId id="292" r:id="rId65"/>
    <p:sldId id="293" r:id="rId66"/>
    <p:sldId id="328" r:id="rId67"/>
    <p:sldId id="294" r:id="rId68"/>
    <p:sldId id="295" r:id="rId69"/>
    <p:sldId id="296" r:id="rId70"/>
    <p:sldId id="359" r:id="rId71"/>
    <p:sldId id="275" r:id="rId72"/>
    <p:sldId id="297" r:id="rId73"/>
    <p:sldId id="416" r:id="rId74"/>
    <p:sldId id="417" r:id="rId75"/>
    <p:sldId id="422" r:id="rId76"/>
    <p:sldId id="418" r:id="rId77"/>
    <p:sldId id="419" r:id="rId78"/>
    <p:sldId id="420" r:id="rId79"/>
    <p:sldId id="423" r:id="rId80"/>
    <p:sldId id="264" r:id="rId81"/>
    <p:sldId id="322" r:id="rId82"/>
    <p:sldId id="424" r:id="rId83"/>
    <p:sldId id="265" r:id="rId84"/>
    <p:sldId id="267" r:id="rId85"/>
    <p:sldId id="307" r:id="rId86"/>
    <p:sldId id="308" r:id="rId87"/>
    <p:sldId id="310" r:id="rId88"/>
    <p:sldId id="360" r:id="rId89"/>
    <p:sldId id="298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00" r:id="rId103"/>
    <p:sldId id="302" r:id="rId104"/>
    <p:sldId id="304" r:id="rId105"/>
    <p:sldId id="305" r:id="rId106"/>
    <p:sldId id="313" r:id="rId107"/>
    <p:sldId id="309" r:id="rId108"/>
    <p:sldId id="299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32" autoAdjust="0"/>
  </p:normalViewPr>
  <p:slideViewPr>
    <p:cSldViewPr snapToGrid="0" snapToObjects="1">
      <p:cViewPr varScale="1">
        <p:scale>
          <a:sx n="135" d="100"/>
          <a:sy n="135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slide" Target="slides/slide101.xml"/><Relationship Id="rId25" Type="http://schemas.openxmlformats.org/officeDocument/2006/relationships/slide" Target="slides/slide24.xml"/><Relationship Id="rId106" Type="http://schemas.openxmlformats.org/officeDocument/2006/relationships/slide" Target="slides/slide105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107" Type="http://schemas.openxmlformats.org/officeDocument/2006/relationships/slide" Target="slides/slide10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114" Type="http://schemas.openxmlformats.org/officeDocument/2006/relationships/theme" Target="theme/theme1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111" Type="http://schemas.openxmlformats.org/officeDocument/2006/relationships/printerSettings" Target="printerSettings/printerSettings1.bin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slide" Target="slides/slide103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slide" Target="slides/slide10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slide" Target="slides/slide102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12" Type="http://schemas.openxmlformats.org/officeDocument/2006/relationships/presProps" Target="presProps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109" Type="http://schemas.openxmlformats.org/officeDocument/2006/relationships/slide" Target="slides/slide108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10" Type="http://schemas.openxmlformats.org/officeDocument/2006/relationships/notesMaster" Target="notesMasters/notesMaster1.xml"/><Relationship Id="rId113" Type="http://schemas.openxmlformats.org/officeDocument/2006/relationships/viewProps" Target="viewProps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15" Type="http://schemas.openxmlformats.org/officeDocument/2006/relationships/tableStyles" Target="tableStyles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9A97A-A29B-4B4B-9186-012B1E386B59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9A83-6731-C142-95F7-AD137E01C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 louder, James quieter.</a:t>
            </a:r>
          </a:p>
          <a:p>
            <a:r>
              <a:rPr lang="en-US" dirty="0" smtClean="0"/>
              <a:t>Reorder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Equation placement. Show car battery.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Examples. People standing at the front of the room?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some circles and angles.</a:t>
            </a:r>
          </a:p>
          <a:p>
            <a:r>
              <a:rPr lang="en-US" dirty="0" smtClean="0"/>
              <a:t>And distance in the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why 1.148&gt;1.149. Missing</a:t>
            </a:r>
            <a:r>
              <a:rPr lang="en-US" baseline="0" dirty="0" smtClean="0"/>
              <a:t> predictions.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Graph!?!?!?!?!?!!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Algebra?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6F58-781E-4FAD-A416-3CC47D2365EB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motivation here? 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discover/explain structure that</a:t>
            </a:r>
            <a:r>
              <a:rPr lang="en-US" baseline="0" dirty="0" smtClean="0"/>
              <a:t> we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Screenshot of </a:t>
            </a:r>
            <a:r>
              <a:rPr lang="en-US" dirty="0" err="1" smtClean="0"/>
              <a:t>netflix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Probe set…. To THE INTRODUCTION!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dimensions?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IMDB correlation. Where are genres coming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 anecdote.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 slides. Mo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points?</a:t>
            </a:r>
            <a:r>
              <a:rPr lang="en-US" baseline="0" dirty="0" smtClean="0"/>
              <a:t> What are lines? </a:t>
            </a:r>
            <a:r>
              <a:rPr lang="en-US" baseline="0" dirty="0" err="1" smtClean="0"/>
              <a:t>Pseudocode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Colors. Points</a:t>
            </a:r>
            <a:r>
              <a:rPr lang="en-US" baseline="0" dirty="0" smtClean="0"/>
              <a:t> are movies!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problems better.</a:t>
            </a:r>
          </a:p>
          <a:p>
            <a:r>
              <a:rPr lang="en-US" dirty="0" smtClean="0"/>
              <a:t>Also,</a:t>
            </a:r>
            <a:r>
              <a:rPr lang="en-US" baseline="0" dirty="0" smtClean="0"/>
              <a:t> you win a million dollars.</a:t>
            </a:r>
          </a:p>
          <a:p>
            <a:r>
              <a:rPr lang="en-US" baseline="0" dirty="0" smtClean="0"/>
              <a:t>Progress over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</a:t>
            </a:r>
            <a:r>
              <a:rPr lang="en-US" baseline="0" dirty="0" smtClean="0"/>
              <a:t> a gig? DOING EVERYTHING SLOWLY!</a:t>
            </a:r>
          </a:p>
          <a:p>
            <a:r>
              <a:rPr lang="en-US" baseline="0" dirty="0" smtClean="0"/>
              <a:t>Sam: you should definitely say “and it’s still running”. If no one else laughs, I will.</a:t>
            </a:r>
          </a:p>
          <a:p>
            <a:r>
              <a:rPr lang="en-US" baseline="0" dirty="0" smtClean="0"/>
              <a:t>The numbers get bigger if we say “we can’t subdivide </a:t>
            </a:r>
            <a:r>
              <a:rPr lang="en-US" baseline="0" dirty="0" err="1" smtClean="0"/>
              <a:t>ints</a:t>
            </a:r>
            <a:r>
              <a:rPr lang="en-US" baseline="0" dirty="0" smtClean="0"/>
              <a:t>”. 40G for matrix. 1.2G for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Dynamite</a:t>
            </a:r>
            <a:r>
              <a:rPr lang="en-US" baseline="0" dirty="0" smtClean="0"/>
              <a:t> problem? Polarizing.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</a:t>
            </a:r>
            <a:r>
              <a:rPr lang="en-US" baseline="0" dirty="0" smtClean="0"/>
              <a:t> on a slide? Too technical 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</a:t>
            </a:r>
            <a:r>
              <a:rPr lang="en-US" baseline="0" dirty="0" smtClean="0"/>
              <a:t> on a slide? Too technical 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Equation placement. Show car battery.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79A83-6731-C142-95F7-AD137E01CB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A8B1-4A19-0940-A688-6B72F6BE9BA3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0F45-FF89-854C-A4BE-6D8484150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7.png"/><Relationship Id="rId5" Type="http://schemas.openxmlformats.org/officeDocument/2006/relationships/image" Target="../media/image3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5" Type="http://schemas.openxmlformats.org/officeDocument/2006/relationships/oleObject" Target="../embeddings/Microsoft_Equation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8.xml"/><Relationship Id="rId5" Type="http://schemas.openxmlformats.org/officeDocument/2006/relationships/oleObject" Target="../embeddings/Microsoft_Equation7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Relationship Id="rId1" Type="http://schemas.openxmlformats.org/officeDocument/2006/relationships/vmlDrawing" Target="../drawings/vmlDrawing8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2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Relationship Id="rId1" Type="http://schemas.openxmlformats.org/officeDocument/2006/relationships/vmlDrawing" Target="../drawings/vmlDrawing10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4" Type="http://schemas.openxmlformats.org/officeDocument/2006/relationships/image" Target="../media/image27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7" Type="http://schemas.openxmlformats.org/officeDocument/2006/relationships/image" Target="../media/image39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8" Type="http://schemas.openxmlformats.org/officeDocument/2006/relationships/image" Target="../media/image33.png"/><Relationship Id="rId13" Type="http://schemas.openxmlformats.org/officeDocument/2006/relationships/image" Target="../media/image32.png"/><Relationship Id="rId10" Type="http://schemas.openxmlformats.org/officeDocument/2006/relationships/image" Target="../media/image30.png"/><Relationship Id="rId5" Type="http://schemas.openxmlformats.org/officeDocument/2006/relationships/image" Target="../media/image37.png"/><Relationship Id="rId12" Type="http://schemas.openxmlformats.org/officeDocument/2006/relationships/image" Target="../media/image26.png"/><Relationship Id="rId2" Type="http://schemas.openxmlformats.org/officeDocument/2006/relationships/image" Target="../media/image34.png"/><Relationship Id="rId9" Type="http://schemas.openxmlformats.org/officeDocument/2006/relationships/image" Target="../media/image29.png"/><Relationship Id="rId3" Type="http://schemas.openxmlformats.org/officeDocument/2006/relationships/image" Target="../media/image3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7" Type="http://schemas.openxmlformats.org/officeDocument/2006/relationships/image" Target="../media/image30.pn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10" Type="http://schemas.openxmlformats.org/officeDocument/2006/relationships/image" Target="../media/image33.png"/><Relationship Id="rId5" Type="http://schemas.openxmlformats.org/officeDocument/2006/relationships/image" Target="../media/image28.png"/><Relationship Id="rId12" Type="http://schemas.openxmlformats.org/officeDocument/2006/relationships/image" Target="../media/image2.jpeg"/><Relationship Id="rId2" Type="http://schemas.openxmlformats.org/officeDocument/2006/relationships/image" Target="../media/image25.png"/><Relationship Id="rId9" Type="http://schemas.openxmlformats.org/officeDocument/2006/relationships/image" Target="../media/image32.png"/><Relationship Id="rId3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Netflix Prize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 Tucker, Erik </a:t>
            </a:r>
            <a:r>
              <a:rPr lang="en-US" dirty="0" err="1" smtClean="0"/>
              <a:t>Ruggles</a:t>
            </a:r>
            <a:r>
              <a:rPr lang="en-US" dirty="0" smtClean="0"/>
              <a:t>, Kei Kubo, Peter Nelson and James Sheridan</a:t>
            </a:r>
          </a:p>
          <a:p>
            <a:r>
              <a:rPr lang="en-US" dirty="0" smtClean="0"/>
              <a:t>Advisor: Dave </a:t>
            </a:r>
            <a:r>
              <a:rPr lang="en-US" dirty="0" err="1" smtClean="0"/>
              <a:t>Musicant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Restricted Boltzmann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mst25.100.png"/>
          <p:cNvPicPr>
            <a:picLocks noChangeAspect="1"/>
          </p:cNvPicPr>
          <p:nvPr/>
        </p:nvPicPr>
        <p:blipFill>
          <a:blip r:embed="rId3"/>
          <a:srcRect l="-44329" r="-44329"/>
          <a:stretch>
            <a:fillRect/>
          </a:stretch>
        </p:blipFill>
        <p:spPr>
          <a:xfrm>
            <a:off x="2573578" y="1112407"/>
            <a:ext cx="8802294" cy="4525963"/>
          </a:xfrm>
          <a:prstGeom prst="rect">
            <a:avLst/>
          </a:prstGeom>
        </p:spPr>
      </p:pic>
      <p:pic>
        <p:nvPicPr>
          <p:cNvPr id="4" name="Picture 3" descr="mst10.1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385" y="1112837"/>
            <a:ext cx="463197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grid200.png"/>
          <p:cNvPicPr>
            <a:picLocks noChangeAspect="1"/>
          </p:cNvPicPr>
          <p:nvPr/>
        </p:nvPicPr>
        <p:blipFill>
          <a:blip r:embed="rId3"/>
          <a:srcRect l="-9626" r="-9626"/>
          <a:stretch>
            <a:fillRect/>
          </a:stretch>
        </p:blipFill>
        <p:spPr>
          <a:xfrm>
            <a:off x="2758082" y="3041537"/>
            <a:ext cx="6939509" cy="3816463"/>
          </a:xfrm>
          <a:prstGeom prst="rect">
            <a:avLst/>
          </a:prstGeom>
        </p:spPr>
      </p:pic>
      <p:pic>
        <p:nvPicPr>
          <p:cNvPr id="4" name="Content Placeholder 3" descr="grid11.png"/>
          <p:cNvPicPr>
            <a:picLocks noGrp="1" noChangeAspect="1"/>
          </p:cNvPicPr>
          <p:nvPr>
            <p:ph idx="1"/>
          </p:nvPr>
        </p:nvPicPr>
        <p:blipFill>
          <a:blip r:embed="rId4"/>
          <a:srcRect l="-9626" r="-9626"/>
          <a:stretch>
            <a:fillRect/>
          </a:stretch>
        </p:blipFill>
        <p:spPr>
          <a:xfrm>
            <a:off x="-720107" y="0"/>
            <a:ext cx="6947944" cy="3821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st38cs100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626" r="-962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912" y="182562"/>
            <a:ext cx="1462001" cy="14176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6776721" y="1501294"/>
            <a:ext cx="905452" cy="738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79" y="120584"/>
            <a:ext cx="1237164" cy="14796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68043" y="1417638"/>
            <a:ext cx="1866754" cy="1578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9cs1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26" r="-962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 of Sauron_ Lord of the Rings_ Return of the King - 800x6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Email </a:t>
            </a:r>
            <a:r>
              <a:rPr lang="en-US" dirty="0" err="1" smtClean="0"/>
              <a:t>compsgroup@lists.carleton.edu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ifsc.ualr.edu/xwxu/publications/kdd-96.pdf</a:t>
            </a:r>
          </a:p>
          <a:p>
            <a:r>
              <a:rPr lang="en-US" b="1" i="1" u="sng" dirty="0" err="1" smtClean="0"/>
              <a:t>gael-varoquaux.info/scientific_computing/ica_pca/index.html</a:t>
            </a:r>
            <a:endParaRPr lang="en-US" b="1" i="1" u="sng" dirty="0" smtClean="0"/>
          </a:p>
          <a:p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better recommender than Netflix</a:t>
            </a:r>
          </a:p>
          <a:p>
            <a:r>
              <a:rPr lang="en-US" dirty="0" smtClean="0"/>
              <a:t>Investigate Problem Children of Netflix Dataset</a:t>
            </a:r>
          </a:p>
          <a:p>
            <a:pPr lvl="1"/>
            <a:r>
              <a:rPr lang="en-US" dirty="0" smtClean="0"/>
              <a:t>Napoleon Dynamite Problem</a:t>
            </a:r>
          </a:p>
          <a:p>
            <a:pPr lvl="1"/>
            <a:r>
              <a:rPr lang="en-US" dirty="0" smtClean="0"/>
              <a:t>Users with few ratings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96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Want to use Neural Networks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Threshold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Nural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03" y="2819201"/>
            <a:ext cx="3703797" cy="330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933198" y="0"/>
            <a:ext cx="1841593" cy="61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1"/>
            <a:ext cx="1591510" cy="615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grpSp>
        <p:nvGrpSpPr>
          <p:cNvPr id="2" name="Group 60"/>
          <p:cNvGrpSpPr/>
          <p:nvPr/>
        </p:nvGrpSpPr>
        <p:grpSpPr>
          <a:xfrm>
            <a:off x="4898116" y="1252724"/>
            <a:ext cx="924284" cy="4128750"/>
            <a:chOff x="4898116" y="1252724"/>
            <a:chExt cx="924284" cy="4128750"/>
          </a:xfrm>
        </p:grpSpPr>
        <p:sp>
          <p:nvSpPr>
            <p:cNvPr id="5" name="Oval 4"/>
            <p:cNvSpPr/>
            <p:nvPr/>
          </p:nvSpPr>
          <p:spPr>
            <a:xfrm>
              <a:off x="4898116" y="1252724"/>
              <a:ext cx="924284" cy="92428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4898116" y="4467074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44" idx="6"/>
            <a:endCxn id="5" idx="1"/>
          </p:cNvCxnSpPr>
          <p:nvPr/>
        </p:nvCxnSpPr>
        <p:spPr>
          <a:xfrm flipV="1">
            <a:off x="1900854" y="1388082"/>
            <a:ext cx="3132620" cy="25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6" idx="1"/>
          </p:cNvCxnSpPr>
          <p:nvPr/>
        </p:nvCxnSpPr>
        <p:spPr>
          <a:xfrm>
            <a:off x="1900854" y="1639551"/>
            <a:ext cx="3131173" cy="2961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7" idx="6"/>
            <a:endCxn id="5" idx="2"/>
          </p:cNvCxnSpPr>
          <p:nvPr/>
        </p:nvCxnSpPr>
        <p:spPr>
          <a:xfrm flipV="1">
            <a:off x="1900854" y="1714866"/>
            <a:ext cx="2997262" cy="190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6"/>
            <a:endCxn id="6" idx="2"/>
          </p:cNvCxnSpPr>
          <p:nvPr/>
        </p:nvCxnSpPr>
        <p:spPr>
          <a:xfrm>
            <a:off x="1900854" y="3620898"/>
            <a:ext cx="2997262" cy="130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6"/>
            <a:endCxn id="5" idx="3"/>
          </p:cNvCxnSpPr>
          <p:nvPr/>
        </p:nvCxnSpPr>
        <p:spPr>
          <a:xfrm flipV="1">
            <a:off x="1900854" y="2041650"/>
            <a:ext cx="3132620" cy="366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8" idx="6"/>
            <a:endCxn id="6" idx="3"/>
          </p:cNvCxnSpPr>
          <p:nvPr/>
        </p:nvCxnSpPr>
        <p:spPr>
          <a:xfrm flipV="1">
            <a:off x="1900854" y="5247563"/>
            <a:ext cx="3131173" cy="45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7" idx="2"/>
          </p:cNvCxnSpPr>
          <p:nvPr/>
        </p:nvCxnSpPr>
        <p:spPr>
          <a:xfrm>
            <a:off x="5822400" y="1714866"/>
            <a:ext cx="1110798" cy="146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7" idx="2"/>
          </p:cNvCxnSpPr>
          <p:nvPr/>
        </p:nvCxnSpPr>
        <p:spPr>
          <a:xfrm flipV="1">
            <a:off x="5812516" y="3183430"/>
            <a:ext cx="1120682" cy="1740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339376" y="0"/>
            <a:ext cx="1561478" cy="6485752"/>
            <a:chOff x="339376" y="0"/>
            <a:chExt cx="1561478" cy="6485752"/>
          </a:xfrm>
        </p:grpSpPr>
        <p:sp>
          <p:nvSpPr>
            <p:cNvPr id="66" name="Rectangle 65"/>
            <p:cNvSpPr/>
            <p:nvPr/>
          </p:nvSpPr>
          <p:spPr>
            <a:xfrm>
              <a:off x="339376" y="0"/>
              <a:ext cx="1561478" cy="615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339376" y="858812"/>
              <a:ext cx="1561478" cy="5626940"/>
              <a:chOff x="339376" y="676192"/>
              <a:chExt cx="1735472" cy="625394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39376" y="676192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Cloudy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9376" y="2878319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Freezing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376" y="5194665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Umbrella</a:t>
                </a:r>
                <a:endParaRPr lang="en-US" dirty="0"/>
              </a:p>
            </p:txBody>
          </p:sp>
        </p:grpSp>
      </p:grpSp>
      <p:sp>
        <p:nvSpPr>
          <p:cNvPr id="7" name="Oval 6"/>
          <p:cNvSpPr/>
          <p:nvPr/>
        </p:nvSpPr>
        <p:spPr>
          <a:xfrm>
            <a:off x="6933198" y="2255435"/>
            <a:ext cx="1841593" cy="1855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Is it Raining?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933198" y="0"/>
            <a:ext cx="1841593" cy="61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1"/>
            <a:ext cx="1591510" cy="615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grpSp>
        <p:nvGrpSpPr>
          <p:cNvPr id="2" name="Group 60"/>
          <p:cNvGrpSpPr/>
          <p:nvPr/>
        </p:nvGrpSpPr>
        <p:grpSpPr>
          <a:xfrm>
            <a:off x="4898116" y="1252724"/>
            <a:ext cx="924284" cy="4128750"/>
            <a:chOff x="4898116" y="1252724"/>
            <a:chExt cx="924284" cy="4128750"/>
          </a:xfrm>
        </p:grpSpPr>
        <p:sp>
          <p:nvSpPr>
            <p:cNvPr id="5" name="Oval 4"/>
            <p:cNvSpPr/>
            <p:nvPr/>
          </p:nvSpPr>
          <p:spPr>
            <a:xfrm>
              <a:off x="4898116" y="1252724"/>
              <a:ext cx="924284" cy="92428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4898116" y="4467074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44" idx="6"/>
            <a:endCxn id="5" idx="1"/>
          </p:cNvCxnSpPr>
          <p:nvPr/>
        </p:nvCxnSpPr>
        <p:spPr>
          <a:xfrm flipV="1">
            <a:off x="1900854" y="1388082"/>
            <a:ext cx="3132620" cy="25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6" idx="1"/>
          </p:cNvCxnSpPr>
          <p:nvPr/>
        </p:nvCxnSpPr>
        <p:spPr>
          <a:xfrm>
            <a:off x="1900854" y="1639551"/>
            <a:ext cx="3131173" cy="2961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7" idx="6"/>
            <a:endCxn id="5" idx="2"/>
          </p:cNvCxnSpPr>
          <p:nvPr/>
        </p:nvCxnSpPr>
        <p:spPr>
          <a:xfrm flipV="1">
            <a:off x="1900854" y="1714866"/>
            <a:ext cx="2997262" cy="190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6"/>
            <a:endCxn id="6" idx="2"/>
          </p:cNvCxnSpPr>
          <p:nvPr/>
        </p:nvCxnSpPr>
        <p:spPr>
          <a:xfrm>
            <a:off x="1900854" y="3620898"/>
            <a:ext cx="2997262" cy="130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6"/>
            <a:endCxn id="5" idx="3"/>
          </p:cNvCxnSpPr>
          <p:nvPr/>
        </p:nvCxnSpPr>
        <p:spPr>
          <a:xfrm flipV="1">
            <a:off x="1900854" y="2041650"/>
            <a:ext cx="3132620" cy="366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8" idx="6"/>
            <a:endCxn id="6" idx="3"/>
          </p:cNvCxnSpPr>
          <p:nvPr/>
        </p:nvCxnSpPr>
        <p:spPr>
          <a:xfrm flipV="1">
            <a:off x="1900854" y="5247563"/>
            <a:ext cx="3131173" cy="45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7" idx="2"/>
          </p:cNvCxnSpPr>
          <p:nvPr/>
        </p:nvCxnSpPr>
        <p:spPr>
          <a:xfrm>
            <a:off x="5822400" y="1714866"/>
            <a:ext cx="1110798" cy="146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7" idx="2"/>
          </p:cNvCxnSpPr>
          <p:nvPr/>
        </p:nvCxnSpPr>
        <p:spPr>
          <a:xfrm flipV="1">
            <a:off x="5812516" y="3183430"/>
            <a:ext cx="1120682" cy="1740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339376" y="0"/>
            <a:ext cx="1561478" cy="6485752"/>
            <a:chOff x="339376" y="0"/>
            <a:chExt cx="1561478" cy="6485752"/>
          </a:xfrm>
        </p:grpSpPr>
        <p:sp>
          <p:nvSpPr>
            <p:cNvPr id="66" name="Rectangle 65"/>
            <p:cNvSpPr/>
            <p:nvPr/>
          </p:nvSpPr>
          <p:spPr>
            <a:xfrm>
              <a:off x="339376" y="0"/>
              <a:ext cx="1561478" cy="615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339376" y="858812"/>
              <a:ext cx="1561478" cy="5626940"/>
              <a:chOff x="339376" y="676192"/>
              <a:chExt cx="1735472" cy="625394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39376" y="676192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Cloudy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9376" y="2878319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Freezing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376" y="5194665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Umbrella</a:t>
                </a:r>
                <a:endParaRPr lang="en-US" dirty="0"/>
              </a:p>
            </p:txBody>
          </p:sp>
        </p:grpSp>
      </p:grpSp>
      <p:sp>
        <p:nvSpPr>
          <p:cNvPr id="7" name="Oval 6"/>
          <p:cNvSpPr/>
          <p:nvPr/>
        </p:nvSpPr>
        <p:spPr>
          <a:xfrm>
            <a:off x="6933198" y="2255435"/>
            <a:ext cx="1841593" cy="1855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Is it Raining?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933198" y="0"/>
            <a:ext cx="1841593" cy="61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1"/>
            <a:ext cx="1591510" cy="615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grpSp>
        <p:nvGrpSpPr>
          <p:cNvPr id="2" name="Group 60"/>
          <p:cNvGrpSpPr/>
          <p:nvPr/>
        </p:nvGrpSpPr>
        <p:grpSpPr>
          <a:xfrm>
            <a:off x="4898116" y="1252724"/>
            <a:ext cx="924284" cy="4128750"/>
            <a:chOff x="4898116" y="1252724"/>
            <a:chExt cx="924284" cy="4128750"/>
          </a:xfrm>
        </p:grpSpPr>
        <p:sp>
          <p:nvSpPr>
            <p:cNvPr id="5" name="Oval 4"/>
            <p:cNvSpPr/>
            <p:nvPr/>
          </p:nvSpPr>
          <p:spPr>
            <a:xfrm>
              <a:off x="4898116" y="1252724"/>
              <a:ext cx="924284" cy="924284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4898116" y="4467074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44" idx="6"/>
            <a:endCxn id="5" idx="1"/>
          </p:cNvCxnSpPr>
          <p:nvPr/>
        </p:nvCxnSpPr>
        <p:spPr>
          <a:xfrm flipV="1">
            <a:off x="1900854" y="1388082"/>
            <a:ext cx="3132620" cy="2514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6" idx="1"/>
          </p:cNvCxnSpPr>
          <p:nvPr/>
        </p:nvCxnSpPr>
        <p:spPr>
          <a:xfrm>
            <a:off x="1900854" y="1639551"/>
            <a:ext cx="3131173" cy="29614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7" idx="6"/>
            <a:endCxn id="5" idx="2"/>
          </p:cNvCxnSpPr>
          <p:nvPr/>
        </p:nvCxnSpPr>
        <p:spPr>
          <a:xfrm flipV="1">
            <a:off x="1900854" y="1714866"/>
            <a:ext cx="2997262" cy="1906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6"/>
            <a:endCxn id="6" idx="2"/>
          </p:cNvCxnSpPr>
          <p:nvPr/>
        </p:nvCxnSpPr>
        <p:spPr>
          <a:xfrm>
            <a:off x="1900854" y="3620898"/>
            <a:ext cx="2997262" cy="1303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6"/>
            <a:endCxn id="5" idx="3"/>
          </p:cNvCxnSpPr>
          <p:nvPr/>
        </p:nvCxnSpPr>
        <p:spPr>
          <a:xfrm flipV="1">
            <a:off x="1900854" y="2041650"/>
            <a:ext cx="3132620" cy="366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8" idx="6"/>
            <a:endCxn id="6" idx="3"/>
          </p:cNvCxnSpPr>
          <p:nvPr/>
        </p:nvCxnSpPr>
        <p:spPr>
          <a:xfrm flipV="1">
            <a:off x="1900854" y="5247563"/>
            <a:ext cx="3131173" cy="45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7" idx="2"/>
          </p:cNvCxnSpPr>
          <p:nvPr/>
        </p:nvCxnSpPr>
        <p:spPr>
          <a:xfrm>
            <a:off x="5822400" y="1714866"/>
            <a:ext cx="1110798" cy="146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7" idx="2"/>
          </p:cNvCxnSpPr>
          <p:nvPr/>
        </p:nvCxnSpPr>
        <p:spPr>
          <a:xfrm flipV="1">
            <a:off x="5812516" y="3183430"/>
            <a:ext cx="1120682" cy="1740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339376" y="0"/>
            <a:ext cx="1561478" cy="6485752"/>
            <a:chOff x="339376" y="0"/>
            <a:chExt cx="1561478" cy="6485752"/>
          </a:xfrm>
        </p:grpSpPr>
        <p:sp>
          <p:nvSpPr>
            <p:cNvPr id="66" name="Rectangle 65"/>
            <p:cNvSpPr/>
            <p:nvPr/>
          </p:nvSpPr>
          <p:spPr>
            <a:xfrm>
              <a:off x="339376" y="0"/>
              <a:ext cx="1561478" cy="615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339376" y="858812"/>
              <a:ext cx="1561478" cy="5626940"/>
              <a:chOff x="339376" y="676192"/>
              <a:chExt cx="1735472" cy="625394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39376" y="676192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Cloudy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9376" y="2878319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Freezing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376" y="5194665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Umbrella</a:t>
                </a:r>
                <a:endParaRPr lang="en-US" dirty="0"/>
              </a:p>
            </p:txBody>
          </p:sp>
        </p:grpSp>
      </p:grpSp>
      <p:sp>
        <p:nvSpPr>
          <p:cNvPr id="7" name="Oval 6"/>
          <p:cNvSpPr/>
          <p:nvPr/>
        </p:nvSpPr>
        <p:spPr>
          <a:xfrm>
            <a:off x="6933198" y="2255435"/>
            <a:ext cx="1841593" cy="1855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Is it Raining?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933198" y="0"/>
            <a:ext cx="1841593" cy="61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1"/>
            <a:ext cx="1591510" cy="615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grpSp>
        <p:nvGrpSpPr>
          <p:cNvPr id="2" name="Group 60"/>
          <p:cNvGrpSpPr/>
          <p:nvPr/>
        </p:nvGrpSpPr>
        <p:grpSpPr>
          <a:xfrm>
            <a:off x="4898116" y="1252724"/>
            <a:ext cx="924284" cy="4128750"/>
            <a:chOff x="4898116" y="1252724"/>
            <a:chExt cx="924284" cy="4128750"/>
          </a:xfrm>
        </p:grpSpPr>
        <p:sp>
          <p:nvSpPr>
            <p:cNvPr id="5" name="Oval 4"/>
            <p:cNvSpPr/>
            <p:nvPr/>
          </p:nvSpPr>
          <p:spPr>
            <a:xfrm>
              <a:off x="4898116" y="1252724"/>
              <a:ext cx="924284" cy="92428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4898116" y="4467074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44" idx="6"/>
            <a:endCxn id="5" idx="1"/>
          </p:cNvCxnSpPr>
          <p:nvPr/>
        </p:nvCxnSpPr>
        <p:spPr>
          <a:xfrm flipV="1">
            <a:off x="1900854" y="1388082"/>
            <a:ext cx="3132620" cy="2514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6" idx="1"/>
          </p:cNvCxnSpPr>
          <p:nvPr/>
        </p:nvCxnSpPr>
        <p:spPr>
          <a:xfrm>
            <a:off x="1900854" y="1639551"/>
            <a:ext cx="3131173" cy="29614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7" idx="6"/>
            <a:endCxn id="5" idx="2"/>
          </p:cNvCxnSpPr>
          <p:nvPr/>
        </p:nvCxnSpPr>
        <p:spPr>
          <a:xfrm flipV="1">
            <a:off x="1900854" y="1714866"/>
            <a:ext cx="2997262" cy="1906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6"/>
            <a:endCxn id="6" idx="2"/>
          </p:cNvCxnSpPr>
          <p:nvPr/>
        </p:nvCxnSpPr>
        <p:spPr>
          <a:xfrm>
            <a:off x="1900854" y="3620898"/>
            <a:ext cx="2997262" cy="1303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6"/>
            <a:endCxn id="5" idx="3"/>
          </p:cNvCxnSpPr>
          <p:nvPr/>
        </p:nvCxnSpPr>
        <p:spPr>
          <a:xfrm flipV="1">
            <a:off x="1900854" y="2041650"/>
            <a:ext cx="3132620" cy="366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8" idx="6"/>
            <a:endCxn id="6" idx="3"/>
          </p:cNvCxnSpPr>
          <p:nvPr/>
        </p:nvCxnSpPr>
        <p:spPr>
          <a:xfrm flipV="1">
            <a:off x="1900854" y="5247563"/>
            <a:ext cx="3131173" cy="45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7" idx="2"/>
          </p:cNvCxnSpPr>
          <p:nvPr/>
        </p:nvCxnSpPr>
        <p:spPr>
          <a:xfrm>
            <a:off x="5822400" y="1714866"/>
            <a:ext cx="1110798" cy="146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7" idx="2"/>
          </p:cNvCxnSpPr>
          <p:nvPr/>
        </p:nvCxnSpPr>
        <p:spPr>
          <a:xfrm flipV="1">
            <a:off x="5812516" y="3183430"/>
            <a:ext cx="1120682" cy="1740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339376" y="0"/>
            <a:ext cx="1561478" cy="6485752"/>
            <a:chOff x="339376" y="0"/>
            <a:chExt cx="1561478" cy="6485752"/>
          </a:xfrm>
        </p:grpSpPr>
        <p:sp>
          <p:nvSpPr>
            <p:cNvPr id="66" name="Rectangle 65"/>
            <p:cNvSpPr/>
            <p:nvPr/>
          </p:nvSpPr>
          <p:spPr>
            <a:xfrm>
              <a:off x="339376" y="0"/>
              <a:ext cx="1561478" cy="615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339376" y="858812"/>
              <a:ext cx="1561478" cy="5626940"/>
              <a:chOff x="339376" y="676192"/>
              <a:chExt cx="1735472" cy="625394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39376" y="676192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Cloudy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9376" y="2878319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Freezing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376" y="5194665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Umbrella</a:t>
                </a:r>
                <a:endParaRPr lang="en-US" dirty="0"/>
              </a:p>
            </p:txBody>
          </p:sp>
        </p:grpSp>
      </p:grpSp>
      <p:sp>
        <p:nvSpPr>
          <p:cNvPr id="7" name="Oval 6"/>
          <p:cNvSpPr/>
          <p:nvPr/>
        </p:nvSpPr>
        <p:spPr>
          <a:xfrm>
            <a:off x="6933198" y="2255435"/>
            <a:ext cx="1841593" cy="1855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Is it Raining?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6933198" y="0"/>
            <a:ext cx="1841593" cy="61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572000" y="1"/>
            <a:ext cx="1591510" cy="615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grpSp>
        <p:nvGrpSpPr>
          <p:cNvPr id="2" name="Group 60"/>
          <p:cNvGrpSpPr/>
          <p:nvPr/>
        </p:nvGrpSpPr>
        <p:grpSpPr>
          <a:xfrm>
            <a:off x="4898116" y="1252724"/>
            <a:ext cx="924284" cy="4128750"/>
            <a:chOff x="4898116" y="1252724"/>
            <a:chExt cx="924284" cy="4128750"/>
          </a:xfrm>
        </p:grpSpPr>
        <p:sp>
          <p:nvSpPr>
            <p:cNvPr id="5" name="Oval 4"/>
            <p:cNvSpPr/>
            <p:nvPr/>
          </p:nvSpPr>
          <p:spPr>
            <a:xfrm>
              <a:off x="4898116" y="1252724"/>
              <a:ext cx="924284" cy="924284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4898116" y="4467074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44" idx="6"/>
            <a:endCxn id="5" idx="1"/>
          </p:cNvCxnSpPr>
          <p:nvPr/>
        </p:nvCxnSpPr>
        <p:spPr>
          <a:xfrm flipV="1">
            <a:off x="1900854" y="1388082"/>
            <a:ext cx="3132620" cy="2514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4" idx="6"/>
            <a:endCxn id="6" idx="1"/>
          </p:cNvCxnSpPr>
          <p:nvPr/>
        </p:nvCxnSpPr>
        <p:spPr>
          <a:xfrm>
            <a:off x="1900854" y="1639551"/>
            <a:ext cx="3131173" cy="29614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7" idx="6"/>
            <a:endCxn id="5" idx="2"/>
          </p:cNvCxnSpPr>
          <p:nvPr/>
        </p:nvCxnSpPr>
        <p:spPr>
          <a:xfrm flipV="1">
            <a:off x="1900854" y="1714866"/>
            <a:ext cx="2997262" cy="1906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7" idx="6"/>
            <a:endCxn id="6" idx="2"/>
          </p:cNvCxnSpPr>
          <p:nvPr/>
        </p:nvCxnSpPr>
        <p:spPr>
          <a:xfrm>
            <a:off x="1900854" y="3620898"/>
            <a:ext cx="2997262" cy="130337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6"/>
            <a:endCxn id="5" idx="3"/>
          </p:cNvCxnSpPr>
          <p:nvPr/>
        </p:nvCxnSpPr>
        <p:spPr>
          <a:xfrm flipV="1">
            <a:off x="1900854" y="2041650"/>
            <a:ext cx="3132620" cy="366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8" idx="6"/>
            <a:endCxn id="6" idx="3"/>
          </p:cNvCxnSpPr>
          <p:nvPr/>
        </p:nvCxnSpPr>
        <p:spPr>
          <a:xfrm flipV="1">
            <a:off x="1900854" y="5247563"/>
            <a:ext cx="3131173" cy="45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6"/>
            <a:endCxn id="7" idx="2"/>
          </p:cNvCxnSpPr>
          <p:nvPr/>
        </p:nvCxnSpPr>
        <p:spPr>
          <a:xfrm>
            <a:off x="5822400" y="1714866"/>
            <a:ext cx="1110798" cy="14685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7" idx="2"/>
          </p:cNvCxnSpPr>
          <p:nvPr/>
        </p:nvCxnSpPr>
        <p:spPr>
          <a:xfrm flipV="1">
            <a:off x="5812516" y="3183430"/>
            <a:ext cx="1120682" cy="1740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/>
          <p:nvPr/>
        </p:nvGrpSpPr>
        <p:grpSpPr>
          <a:xfrm>
            <a:off x="339376" y="0"/>
            <a:ext cx="1561478" cy="6485752"/>
            <a:chOff x="339376" y="0"/>
            <a:chExt cx="1561478" cy="6485752"/>
          </a:xfrm>
        </p:grpSpPr>
        <p:sp>
          <p:nvSpPr>
            <p:cNvPr id="66" name="Rectangle 65"/>
            <p:cNvSpPr/>
            <p:nvPr/>
          </p:nvSpPr>
          <p:spPr>
            <a:xfrm>
              <a:off x="339376" y="0"/>
              <a:ext cx="1561478" cy="615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56"/>
            <p:cNvGrpSpPr/>
            <p:nvPr/>
          </p:nvGrpSpPr>
          <p:grpSpPr>
            <a:xfrm>
              <a:off x="339376" y="858812"/>
              <a:ext cx="1561478" cy="5626940"/>
              <a:chOff x="339376" y="676192"/>
              <a:chExt cx="1735472" cy="625394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39376" y="676192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Cloudy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9376" y="2878319"/>
                <a:ext cx="1735472" cy="173547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Freezing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9376" y="5194665"/>
                <a:ext cx="1735472" cy="17354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Umbrella</a:t>
                </a:r>
                <a:endParaRPr lang="en-US" dirty="0"/>
              </a:p>
            </p:txBody>
          </p:sp>
        </p:grpSp>
      </p:grpSp>
      <p:sp>
        <p:nvSpPr>
          <p:cNvPr id="7" name="Oval 6"/>
          <p:cNvSpPr/>
          <p:nvPr/>
        </p:nvSpPr>
        <p:spPr>
          <a:xfrm>
            <a:off x="6933198" y="2255435"/>
            <a:ext cx="1841593" cy="18559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Is it Raining?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96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use Neural Networks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Weights</a:t>
            </a:r>
          </a:p>
          <a:p>
            <a:pPr lvl="1"/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Hard to train large Nets</a:t>
            </a:r>
          </a:p>
          <a:p>
            <a:r>
              <a:rPr lang="en-US" dirty="0" err="1" smtClean="0"/>
              <a:t>RBMs</a:t>
            </a:r>
            <a:endParaRPr lang="en-US" dirty="0" smtClean="0"/>
          </a:p>
          <a:p>
            <a:pPr lvl="1"/>
            <a:r>
              <a:rPr lang="en-US" dirty="0" smtClean="0"/>
              <a:t>Fast and Easy to Train</a:t>
            </a:r>
          </a:p>
          <a:p>
            <a:pPr lvl="1"/>
            <a:r>
              <a:rPr lang="en-US" dirty="0" smtClean="0"/>
              <a:t>Use Randomness</a:t>
            </a:r>
          </a:p>
          <a:p>
            <a:pPr lvl="1"/>
            <a:r>
              <a:rPr lang="en-US" dirty="0" smtClean="0"/>
              <a:t>Biases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NuralN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03" y="2819201"/>
            <a:ext cx="3703797" cy="330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bmStruc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74916" y="1600200"/>
            <a:ext cx="5269467" cy="361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sides</a:t>
            </a:r>
          </a:p>
          <a:p>
            <a:pPr lvl="1"/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Hidden</a:t>
            </a:r>
          </a:p>
          <a:p>
            <a:r>
              <a:rPr lang="en-US" dirty="0" smtClean="0"/>
              <a:t>All nodes Binary</a:t>
            </a:r>
          </a:p>
          <a:p>
            <a:pPr lvl="1"/>
            <a:r>
              <a:rPr lang="en-US" dirty="0" smtClean="0"/>
              <a:t>Calculate Probability</a:t>
            </a:r>
          </a:p>
          <a:p>
            <a:pPr lvl="1"/>
            <a:r>
              <a:rPr lang="en-US" dirty="0" smtClean="0"/>
              <a:t>Random Number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netfli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12" y="1417638"/>
            <a:ext cx="6162368" cy="518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6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10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2" name="Group 58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3" name="Group 70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14" name="Group 76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0" name="Rectangle 49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08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10" name="Group 96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1275398" y="459846"/>
                <a:ext cx="2725958" cy="514589"/>
                <a:chOff x="416009" y="459846"/>
                <a:chExt cx="2725958" cy="51458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2" name="Group 74"/>
              <p:cNvGrpSpPr/>
              <p:nvPr/>
            </p:nvGrpSpPr>
            <p:grpSpPr>
              <a:xfrm>
                <a:off x="1275398" y="1991820"/>
                <a:ext cx="2725958" cy="514589"/>
                <a:chOff x="416009" y="459846"/>
                <a:chExt cx="2725958" cy="51458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3" name="Group 81"/>
              <p:cNvGrpSpPr/>
              <p:nvPr/>
            </p:nvGrpSpPr>
            <p:grpSpPr>
              <a:xfrm>
                <a:off x="1275398" y="3613057"/>
                <a:ext cx="2725958" cy="514589"/>
                <a:chOff x="416009" y="459846"/>
                <a:chExt cx="2725958" cy="51458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4" name="Group 88"/>
              <p:cNvGrpSpPr/>
              <p:nvPr/>
            </p:nvGrpSpPr>
            <p:grpSpPr>
              <a:xfrm>
                <a:off x="1275398" y="5249026"/>
                <a:ext cx="2725958" cy="514589"/>
                <a:chOff x="416009" y="459846"/>
                <a:chExt cx="2725958" cy="51458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</p:grpSp>
        <p:sp>
          <p:nvSpPr>
            <p:cNvPr id="106" name="Rectangle 105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</p:grpSp>
      <p:grpSp>
        <p:nvGrpSpPr>
          <p:cNvPr id="15" name="Group 50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2" name="Rectangle 51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10" name="Group 96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1275398" y="459846"/>
                <a:ext cx="2725958" cy="514589"/>
                <a:chOff x="416009" y="459846"/>
                <a:chExt cx="2725958" cy="51458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2" name="Group 74"/>
              <p:cNvGrpSpPr/>
              <p:nvPr/>
            </p:nvGrpSpPr>
            <p:grpSpPr>
              <a:xfrm>
                <a:off x="1275398" y="1991820"/>
                <a:ext cx="2725958" cy="514589"/>
                <a:chOff x="416009" y="459846"/>
                <a:chExt cx="2725958" cy="51458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3" name="Group 81"/>
              <p:cNvGrpSpPr/>
              <p:nvPr/>
            </p:nvGrpSpPr>
            <p:grpSpPr>
              <a:xfrm>
                <a:off x="1275398" y="3613057"/>
                <a:ext cx="2725958" cy="514589"/>
                <a:chOff x="416009" y="459846"/>
                <a:chExt cx="2725958" cy="51458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4" name="Group 88"/>
              <p:cNvGrpSpPr/>
              <p:nvPr/>
            </p:nvGrpSpPr>
            <p:grpSpPr>
              <a:xfrm>
                <a:off x="1275398" y="5249026"/>
                <a:ext cx="2725958" cy="514589"/>
                <a:chOff x="416009" y="459846"/>
                <a:chExt cx="2725958" cy="51458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</p:grpSp>
        <p:sp>
          <p:nvSpPr>
            <p:cNvPr id="106" name="Rectangle 105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</p:grpSp>
      <p:grpSp>
        <p:nvGrpSpPr>
          <p:cNvPr id="15" name="Group 50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2" name="Rectangle 51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Divergence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Positive Side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dirty="0" smtClean="0"/>
              <a:t>Insert actual user ratings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hidden side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08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10" name="Group 96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1275398" y="459846"/>
                <a:ext cx="2725958" cy="514589"/>
                <a:chOff x="416009" y="459846"/>
                <a:chExt cx="2725958" cy="51458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2" name="Group 74"/>
              <p:cNvGrpSpPr/>
              <p:nvPr/>
            </p:nvGrpSpPr>
            <p:grpSpPr>
              <a:xfrm>
                <a:off x="1275398" y="1991820"/>
                <a:ext cx="2725958" cy="514589"/>
                <a:chOff x="416009" y="459846"/>
                <a:chExt cx="2725958" cy="51458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3" name="Group 81"/>
              <p:cNvGrpSpPr/>
              <p:nvPr/>
            </p:nvGrpSpPr>
            <p:grpSpPr>
              <a:xfrm>
                <a:off x="1275398" y="3613057"/>
                <a:ext cx="2725958" cy="514589"/>
                <a:chOff x="416009" y="459846"/>
                <a:chExt cx="2725958" cy="51458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14" name="Group 88"/>
              <p:cNvGrpSpPr/>
              <p:nvPr/>
            </p:nvGrpSpPr>
            <p:grpSpPr>
              <a:xfrm>
                <a:off x="1275398" y="5249026"/>
                <a:ext cx="2725958" cy="514589"/>
                <a:chOff x="416009" y="459846"/>
                <a:chExt cx="2725958" cy="51458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</p:grpSp>
        <p:sp>
          <p:nvSpPr>
            <p:cNvPr id="106" name="Rectangle 105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</p:grpSp>
      <p:grpSp>
        <p:nvGrpSpPr>
          <p:cNvPr id="15" name="Group 50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2" name="Rectangle 51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275398" y="459846"/>
            <a:ext cx="7214755" cy="5303769"/>
            <a:chOff x="1275398" y="459846"/>
            <a:chExt cx="7214755" cy="5303769"/>
          </a:xfrm>
        </p:grpSpPr>
        <p:grpSp>
          <p:nvGrpSpPr>
            <p:cNvPr id="3" name="Group 34"/>
            <p:cNvGrpSpPr/>
            <p:nvPr/>
          </p:nvGrpSpPr>
          <p:grpSpPr>
            <a:xfrm>
              <a:off x="7575753" y="864929"/>
              <a:ext cx="914400" cy="4177117"/>
              <a:chOff x="7575753" y="864929"/>
              <a:chExt cx="914400" cy="417711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575753" y="864929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575753" y="2473545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75753" y="4127646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/>
            <p:cNvCxnSpPr>
              <a:stCxn id="4" idx="3"/>
              <a:endCxn id="32" idx="1"/>
            </p:cNvCxnSpPr>
            <p:nvPr/>
          </p:nvCxnSpPr>
          <p:spPr>
            <a:xfrm>
              <a:off x="4001356" y="717141"/>
              <a:ext cx="3708308" cy="2816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  <a:endCxn id="32" idx="2"/>
            </p:cNvCxnSpPr>
            <p:nvPr/>
          </p:nvCxnSpPr>
          <p:spPr>
            <a:xfrm flipV="1">
              <a:off x="4001356" y="1322129"/>
              <a:ext cx="3574397" cy="8941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" idx="3"/>
              <a:endCxn id="33" idx="1"/>
            </p:cNvCxnSpPr>
            <p:nvPr/>
          </p:nvCxnSpPr>
          <p:spPr>
            <a:xfrm>
              <a:off x="4001356" y="717141"/>
              <a:ext cx="3708308" cy="18903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" idx="3"/>
              <a:endCxn id="34" idx="1"/>
            </p:cNvCxnSpPr>
            <p:nvPr/>
          </p:nvCxnSpPr>
          <p:spPr>
            <a:xfrm>
              <a:off x="4001356" y="717141"/>
              <a:ext cx="3708308" cy="35444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3"/>
              <a:endCxn id="33" idx="2"/>
            </p:cNvCxnSpPr>
            <p:nvPr/>
          </p:nvCxnSpPr>
          <p:spPr>
            <a:xfrm>
              <a:off x="4001356" y="2216251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9" idx="3"/>
              <a:endCxn id="32" idx="2"/>
            </p:cNvCxnSpPr>
            <p:nvPr/>
          </p:nvCxnSpPr>
          <p:spPr>
            <a:xfrm flipV="1">
              <a:off x="4001356" y="1322129"/>
              <a:ext cx="3574397" cy="2548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2" idx="3"/>
              <a:endCxn id="34" idx="2"/>
            </p:cNvCxnSpPr>
            <p:nvPr/>
          </p:nvCxnSpPr>
          <p:spPr>
            <a:xfrm>
              <a:off x="4001356" y="2216251"/>
              <a:ext cx="3574397" cy="23685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9" idx="3"/>
              <a:endCxn id="33" idx="2"/>
            </p:cNvCxnSpPr>
            <p:nvPr/>
          </p:nvCxnSpPr>
          <p:spPr>
            <a:xfrm flipV="1">
              <a:off x="4001356" y="2930745"/>
              <a:ext cx="3574397" cy="939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9" idx="3"/>
              <a:endCxn id="34" idx="2"/>
            </p:cNvCxnSpPr>
            <p:nvPr/>
          </p:nvCxnSpPr>
          <p:spPr>
            <a:xfrm>
              <a:off x="4001356" y="3870352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3"/>
              <a:endCxn id="34" idx="3"/>
            </p:cNvCxnSpPr>
            <p:nvPr/>
          </p:nvCxnSpPr>
          <p:spPr>
            <a:xfrm flipV="1">
              <a:off x="4001356" y="4908135"/>
              <a:ext cx="3708308" cy="5981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3"/>
              <a:endCxn id="33" idx="3"/>
            </p:cNvCxnSpPr>
            <p:nvPr/>
          </p:nvCxnSpPr>
          <p:spPr>
            <a:xfrm flipV="1">
              <a:off x="4001356" y="3254034"/>
              <a:ext cx="3708308" cy="2252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26" idx="3"/>
              <a:endCxn id="32" idx="3"/>
            </p:cNvCxnSpPr>
            <p:nvPr/>
          </p:nvCxnSpPr>
          <p:spPr>
            <a:xfrm flipV="1">
              <a:off x="4001356" y="1645418"/>
              <a:ext cx="3708308" cy="38609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9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11" name="Group 96"/>
              <p:cNvGrpSpPr/>
              <p:nvPr/>
            </p:nvGrpSpPr>
            <p:grpSpPr>
              <a:xfrm>
                <a:off x="1275398" y="459846"/>
                <a:ext cx="2725958" cy="5303769"/>
                <a:chOff x="1275398" y="459846"/>
                <a:chExt cx="2725958" cy="5303769"/>
              </a:xfrm>
            </p:grpSpPr>
            <p:grpSp>
              <p:nvGrpSpPr>
                <p:cNvPr id="12" name="Group 9"/>
                <p:cNvGrpSpPr/>
                <p:nvPr/>
              </p:nvGrpSpPr>
              <p:grpSpPr>
                <a:xfrm>
                  <a:off x="1275398" y="459846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13" name="Group 74"/>
                <p:cNvGrpSpPr/>
                <p:nvPr/>
              </p:nvGrpSpPr>
              <p:grpSpPr>
                <a:xfrm>
                  <a:off x="1275398" y="1991820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14" name="Group 81"/>
                <p:cNvGrpSpPr/>
                <p:nvPr/>
              </p:nvGrpSpPr>
              <p:grpSpPr>
                <a:xfrm>
                  <a:off x="1275398" y="3613057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15" name="Group 88"/>
                <p:cNvGrpSpPr/>
                <p:nvPr/>
              </p:nvGrpSpPr>
              <p:grpSpPr>
                <a:xfrm>
                  <a:off x="1275398" y="5249026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</p:grpSp>
          <p:sp>
            <p:nvSpPr>
              <p:cNvPr id="106" name="Rectangle 105"/>
              <p:cNvSpPr/>
              <p:nvPr/>
            </p:nvSpPr>
            <p:spPr>
              <a:xfrm>
                <a:off x="1275398" y="1264740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275398" y="2739445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275398" y="43935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</p:grpSp>
      </p:grpSp>
      <p:grpSp>
        <p:nvGrpSpPr>
          <p:cNvPr id="16" name="Group 51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3" name="Rectangle 52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Divergence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Positive Side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dirty="0" smtClean="0"/>
              <a:t>Insert actual user ratings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hidden side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Side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Visual side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hidden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0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4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5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9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0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7" name="Group 70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8" name="Group 49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1" name="Rectangle 50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0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4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5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9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0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7" name="Group 70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8" name="Group 49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1" name="Rectangle 50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0"/>
          <p:cNvGrpSpPr/>
          <p:nvPr/>
        </p:nvGrpSpPr>
        <p:grpSpPr>
          <a:xfrm>
            <a:off x="1275398" y="459846"/>
            <a:ext cx="2725958" cy="5303769"/>
            <a:chOff x="1275398" y="459846"/>
            <a:chExt cx="2725958" cy="5303769"/>
          </a:xfrm>
        </p:grpSpPr>
        <p:grpSp>
          <p:nvGrpSpPr>
            <p:cNvPr id="3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5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9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0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275398" y="1264740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4" name="Group 49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5" name="Group 58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6" name="Group 70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7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51" name="Oval 50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59" name="Rectangle 58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8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Meet Dave: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likes: 24, Highlander, Star Wars Episode V, Footloose, Dirty Dancing</a:t>
            </a:r>
          </a:p>
          <a:p>
            <a:r>
              <a:rPr lang="en-US" dirty="0" smtClean="0"/>
              <a:t>He dislikes: The Room, Star Wars Episode II, </a:t>
            </a:r>
            <a:r>
              <a:rPr lang="en-US" dirty="0" err="1" smtClean="0"/>
              <a:t>Barbarella</a:t>
            </a:r>
            <a:r>
              <a:rPr lang="en-US" dirty="0" smtClean="0"/>
              <a:t>, Flesh Gordon</a:t>
            </a:r>
          </a:p>
          <a:p>
            <a:r>
              <a:rPr lang="en-US" dirty="0" smtClean="0"/>
              <a:t>What new movies would he like to see?</a:t>
            </a:r>
          </a:p>
          <a:p>
            <a:r>
              <a:rPr lang="en-US" dirty="0" smtClean="0"/>
              <a:t>What would he rate: Star Trek, </a:t>
            </a:r>
            <a:r>
              <a:rPr lang="en-US" dirty="0" err="1" smtClean="0"/>
              <a:t>Battlestar</a:t>
            </a:r>
            <a:r>
              <a:rPr lang="en-US" dirty="0" smtClean="0"/>
              <a:t> </a:t>
            </a:r>
            <a:r>
              <a:rPr lang="en-US" dirty="0" err="1" smtClean="0"/>
              <a:t>Galactica</a:t>
            </a:r>
            <a:r>
              <a:rPr lang="en-US" dirty="0" smtClean="0"/>
              <a:t>, Grease, Forrest Gump?</a:t>
            </a:r>
            <a:endParaRPr lang="en-US" dirty="0"/>
          </a:p>
        </p:txBody>
      </p:sp>
      <p:pic>
        <p:nvPicPr>
          <p:cNvPr id="4" name="Picture 3" descr="506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58" y="1191997"/>
            <a:ext cx="1418469" cy="199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1275398" y="459846"/>
            <a:ext cx="7214755" cy="5303769"/>
            <a:chOff x="1275398" y="459846"/>
            <a:chExt cx="7214755" cy="5303769"/>
          </a:xfrm>
        </p:grpSpPr>
        <p:cxnSp>
          <p:nvCxnSpPr>
            <p:cNvPr id="37" name="Straight Arrow Connector 36"/>
            <p:cNvCxnSpPr>
              <a:stCxn id="4" idx="3"/>
              <a:endCxn id="32" idx="1"/>
            </p:cNvCxnSpPr>
            <p:nvPr/>
          </p:nvCxnSpPr>
          <p:spPr>
            <a:xfrm>
              <a:off x="4001356" y="717141"/>
              <a:ext cx="3708308" cy="2816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  <a:endCxn id="32" idx="2"/>
            </p:cNvCxnSpPr>
            <p:nvPr/>
          </p:nvCxnSpPr>
          <p:spPr>
            <a:xfrm flipV="1">
              <a:off x="4001356" y="1322129"/>
              <a:ext cx="3574397" cy="8941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" idx="3"/>
              <a:endCxn id="33" idx="1"/>
            </p:cNvCxnSpPr>
            <p:nvPr/>
          </p:nvCxnSpPr>
          <p:spPr>
            <a:xfrm>
              <a:off x="4001356" y="717141"/>
              <a:ext cx="3708308" cy="18903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" idx="3"/>
              <a:endCxn id="34" idx="1"/>
            </p:cNvCxnSpPr>
            <p:nvPr/>
          </p:nvCxnSpPr>
          <p:spPr>
            <a:xfrm>
              <a:off x="4001356" y="717141"/>
              <a:ext cx="3708308" cy="35444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3"/>
              <a:endCxn id="33" idx="2"/>
            </p:cNvCxnSpPr>
            <p:nvPr/>
          </p:nvCxnSpPr>
          <p:spPr>
            <a:xfrm>
              <a:off x="4001356" y="2216251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9" idx="3"/>
              <a:endCxn id="32" idx="2"/>
            </p:cNvCxnSpPr>
            <p:nvPr/>
          </p:nvCxnSpPr>
          <p:spPr>
            <a:xfrm flipV="1">
              <a:off x="4001356" y="1322129"/>
              <a:ext cx="3574397" cy="2548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2" idx="3"/>
              <a:endCxn id="34" idx="2"/>
            </p:cNvCxnSpPr>
            <p:nvPr/>
          </p:nvCxnSpPr>
          <p:spPr>
            <a:xfrm>
              <a:off x="4001356" y="2216251"/>
              <a:ext cx="3574397" cy="23685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9" idx="3"/>
              <a:endCxn id="33" idx="2"/>
            </p:cNvCxnSpPr>
            <p:nvPr/>
          </p:nvCxnSpPr>
          <p:spPr>
            <a:xfrm flipV="1">
              <a:off x="4001356" y="2930745"/>
              <a:ext cx="3574397" cy="939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9" idx="3"/>
              <a:endCxn id="34" idx="2"/>
            </p:cNvCxnSpPr>
            <p:nvPr/>
          </p:nvCxnSpPr>
          <p:spPr>
            <a:xfrm>
              <a:off x="4001356" y="3870352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6" idx="3"/>
              <a:endCxn id="34" idx="3"/>
            </p:cNvCxnSpPr>
            <p:nvPr/>
          </p:nvCxnSpPr>
          <p:spPr>
            <a:xfrm flipV="1">
              <a:off x="4001356" y="4908135"/>
              <a:ext cx="3708308" cy="5981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6" idx="3"/>
              <a:endCxn id="33" idx="3"/>
            </p:cNvCxnSpPr>
            <p:nvPr/>
          </p:nvCxnSpPr>
          <p:spPr>
            <a:xfrm flipV="1">
              <a:off x="4001356" y="3254034"/>
              <a:ext cx="3708308" cy="2252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26" idx="3"/>
              <a:endCxn id="32" idx="3"/>
            </p:cNvCxnSpPr>
            <p:nvPr/>
          </p:nvCxnSpPr>
          <p:spPr>
            <a:xfrm flipV="1">
              <a:off x="4001356" y="1645418"/>
              <a:ext cx="3708308" cy="38609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50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1275398" y="459846"/>
                <a:ext cx="2725958" cy="514589"/>
                <a:chOff x="416009" y="459846"/>
                <a:chExt cx="2725958" cy="514589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105" name="Rectangle 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09" name="Rectangle 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110" name="Rectangle 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275398" y="1264740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75398" y="2739445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75398" y="43935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grpSp>
            <p:nvGrpSpPr>
              <p:cNvPr id="5" name="Group 49"/>
              <p:cNvGrpSpPr/>
              <p:nvPr/>
            </p:nvGrpSpPr>
            <p:grpSpPr>
              <a:xfrm>
                <a:off x="1275398" y="1991820"/>
                <a:ext cx="2725958" cy="514589"/>
                <a:chOff x="416009" y="459846"/>
                <a:chExt cx="2725958" cy="51458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6" name="Group 58"/>
              <p:cNvGrpSpPr/>
              <p:nvPr/>
            </p:nvGrpSpPr>
            <p:grpSpPr>
              <a:xfrm>
                <a:off x="1275398" y="3613057"/>
                <a:ext cx="2725958" cy="514589"/>
                <a:chOff x="416009" y="459846"/>
                <a:chExt cx="2725958" cy="51458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7" name="Group 70"/>
              <p:cNvGrpSpPr/>
              <p:nvPr/>
            </p:nvGrpSpPr>
            <p:grpSpPr>
              <a:xfrm>
                <a:off x="1275398" y="5249026"/>
                <a:ext cx="2725958" cy="514589"/>
                <a:chOff x="416009" y="459846"/>
                <a:chExt cx="2725958" cy="51458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</p:grpSp>
        <p:grpSp>
          <p:nvGrpSpPr>
            <p:cNvPr id="8" name="Group 34"/>
            <p:cNvGrpSpPr/>
            <p:nvPr/>
          </p:nvGrpSpPr>
          <p:grpSpPr>
            <a:xfrm>
              <a:off x="7575753" y="864929"/>
              <a:ext cx="914400" cy="4177117"/>
              <a:chOff x="7575753" y="864929"/>
              <a:chExt cx="914400" cy="417711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575753" y="864929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75753" y="2473545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575753" y="4127646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58"/>
          <p:cNvGrpSpPr/>
          <p:nvPr/>
        </p:nvGrpSpPr>
        <p:grpSpPr>
          <a:xfrm>
            <a:off x="21896" y="459846"/>
            <a:ext cx="1176866" cy="5295310"/>
            <a:chOff x="21896" y="459846"/>
            <a:chExt cx="1176866" cy="5295310"/>
          </a:xfrm>
        </p:grpSpPr>
        <p:sp>
          <p:nvSpPr>
            <p:cNvPr id="61" name="Rectangle 60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3786" y="55822"/>
            <a:ext cx="5765086" cy="3299265"/>
            <a:chOff x="1275398" y="459846"/>
            <a:chExt cx="7214755" cy="5303769"/>
          </a:xfrm>
        </p:grpSpPr>
        <p:grpSp>
          <p:nvGrpSpPr>
            <p:cNvPr id="3" name="Group 34"/>
            <p:cNvGrpSpPr/>
            <p:nvPr/>
          </p:nvGrpSpPr>
          <p:grpSpPr>
            <a:xfrm>
              <a:off x="7575753" y="864929"/>
              <a:ext cx="914400" cy="4177117"/>
              <a:chOff x="7575753" y="864929"/>
              <a:chExt cx="914400" cy="417711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575753" y="864929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75753" y="2473545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575753" y="4127646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Arrow Connector 5"/>
            <p:cNvCxnSpPr>
              <a:stCxn id="45" idx="3"/>
              <a:endCxn id="51" idx="1"/>
            </p:cNvCxnSpPr>
            <p:nvPr/>
          </p:nvCxnSpPr>
          <p:spPr>
            <a:xfrm>
              <a:off x="4001356" y="717141"/>
              <a:ext cx="3708308" cy="2816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51" idx="2"/>
            </p:cNvCxnSpPr>
            <p:nvPr/>
          </p:nvCxnSpPr>
          <p:spPr>
            <a:xfrm flipV="1">
              <a:off x="4001356" y="1322129"/>
              <a:ext cx="3574397" cy="8941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5" idx="3"/>
              <a:endCxn id="52" idx="1"/>
            </p:cNvCxnSpPr>
            <p:nvPr/>
          </p:nvCxnSpPr>
          <p:spPr>
            <a:xfrm>
              <a:off x="4001356" y="717141"/>
              <a:ext cx="3708308" cy="18903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5" idx="3"/>
              <a:endCxn id="53" idx="1"/>
            </p:cNvCxnSpPr>
            <p:nvPr/>
          </p:nvCxnSpPr>
          <p:spPr>
            <a:xfrm>
              <a:off x="4001356" y="717141"/>
              <a:ext cx="3708308" cy="35444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52" idx="2"/>
            </p:cNvCxnSpPr>
            <p:nvPr/>
          </p:nvCxnSpPr>
          <p:spPr>
            <a:xfrm>
              <a:off x="4001356" y="2216251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51" idx="2"/>
            </p:cNvCxnSpPr>
            <p:nvPr/>
          </p:nvCxnSpPr>
          <p:spPr>
            <a:xfrm flipV="1">
              <a:off x="4001356" y="1322129"/>
              <a:ext cx="3574397" cy="2548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3" idx="2"/>
            </p:cNvCxnSpPr>
            <p:nvPr/>
          </p:nvCxnSpPr>
          <p:spPr>
            <a:xfrm>
              <a:off x="4001356" y="2216251"/>
              <a:ext cx="3574397" cy="23685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2" idx="2"/>
            </p:cNvCxnSpPr>
            <p:nvPr/>
          </p:nvCxnSpPr>
          <p:spPr>
            <a:xfrm flipV="1">
              <a:off x="4001356" y="2930745"/>
              <a:ext cx="3574397" cy="939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53" idx="2"/>
            </p:cNvCxnSpPr>
            <p:nvPr/>
          </p:nvCxnSpPr>
          <p:spPr>
            <a:xfrm>
              <a:off x="4001356" y="3870352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53" idx="3"/>
            </p:cNvCxnSpPr>
            <p:nvPr/>
          </p:nvCxnSpPr>
          <p:spPr>
            <a:xfrm flipV="1">
              <a:off x="4001356" y="4908135"/>
              <a:ext cx="3708308" cy="5981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52" idx="3"/>
            </p:cNvCxnSpPr>
            <p:nvPr/>
          </p:nvCxnSpPr>
          <p:spPr>
            <a:xfrm flipV="1">
              <a:off x="4001356" y="3254034"/>
              <a:ext cx="3708308" cy="2252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51" idx="3"/>
            </p:cNvCxnSpPr>
            <p:nvPr/>
          </p:nvCxnSpPr>
          <p:spPr>
            <a:xfrm flipV="1">
              <a:off x="4001356" y="1645418"/>
              <a:ext cx="3708308" cy="38609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9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5" name="Group 96"/>
              <p:cNvGrpSpPr/>
              <p:nvPr/>
            </p:nvGrpSpPr>
            <p:grpSpPr>
              <a:xfrm>
                <a:off x="1275398" y="459846"/>
                <a:ext cx="2725958" cy="5303769"/>
                <a:chOff x="1275398" y="459846"/>
                <a:chExt cx="2725958" cy="5303769"/>
              </a:xfrm>
            </p:grpSpPr>
            <p:grpSp>
              <p:nvGrpSpPr>
                <p:cNvPr id="18" name="Group 9"/>
                <p:cNvGrpSpPr/>
                <p:nvPr/>
              </p:nvGrpSpPr>
              <p:grpSpPr>
                <a:xfrm>
                  <a:off x="1275398" y="459846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19" name="Group 74"/>
                <p:cNvGrpSpPr/>
                <p:nvPr/>
              </p:nvGrpSpPr>
              <p:grpSpPr>
                <a:xfrm>
                  <a:off x="1275398" y="1991820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23" name="Group 81"/>
                <p:cNvGrpSpPr/>
                <p:nvPr/>
              </p:nvGrpSpPr>
              <p:grpSpPr>
                <a:xfrm>
                  <a:off x="1275398" y="3613057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  <p:grpSp>
              <p:nvGrpSpPr>
                <p:cNvPr id="24" name="Group 88"/>
                <p:cNvGrpSpPr/>
                <p:nvPr/>
              </p:nvGrpSpPr>
              <p:grpSpPr>
                <a:xfrm>
                  <a:off x="1275398" y="5249026"/>
                  <a:ext cx="2725958" cy="514589"/>
                  <a:chOff x="416009" y="459846"/>
                  <a:chExt cx="2725958" cy="51458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416009" y="459846"/>
                    <a:ext cx="2725958" cy="514589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81695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rgbClr val="FF0000"/>
                      </a:gs>
                      <a:gs pos="100000">
                        <a:schemeClr val="accent2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0063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543614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2079181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2638377" y="492710"/>
                    <a:ext cx="372219" cy="37221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5</a:t>
                    </a:r>
                    <a:endParaRPr lang="en-US" dirty="0"/>
                  </a:p>
                </p:txBody>
              </p:sp>
            </p:grpSp>
          </p:grpSp>
          <p:sp>
            <p:nvSpPr>
              <p:cNvPr id="20" name="Rectangle 19"/>
              <p:cNvSpPr/>
              <p:nvPr/>
            </p:nvSpPr>
            <p:spPr>
              <a:xfrm>
                <a:off x="1275398" y="1264740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75398" y="2739445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75398" y="43935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</p:grpSp>
      </p:grpSp>
      <p:grpSp>
        <p:nvGrpSpPr>
          <p:cNvPr id="25" name="Group 53"/>
          <p:cNvGrpSpPr/>
          <p:nvPr/>
        </p:nvGrpSpPr>
        <p:grpSpPr>
          <a:xfrm>
            <a:off x="3225344" y="3388180"/>
            <a:ext cx="5851502" cy="3459274"/>
            <a:chOff x="1275398" y="459846"/>
            <a:chExt cx="7214755" cy="5303769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001356" y="717141"/>
              <a:ext cx="3708308" cy="2816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001356" y="1322129"/>
              <a:ext cx="3574397" cy="8941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001356" y="717141"/>
              <a:ext cx="3708308" cy="18903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001356" y="717141"/>
              <a:ext cx="3708308" cy="35444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001356" y="2216251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001356" y="1322129"/>
              <a:ext cx="3574397" cy="2548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001356" y="2216251"/>
              <a:ext cx="3574397" cy="23685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001356" y="2930745"/>
              <a:ext cx="3574397" cy="939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001356" y="3870352"/>
              <a:ext cx="3574397" cy="7144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001356" y="4908135"/>
              <a:ext cx="3708308" cy="59818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4001356" y="3254034"/>
              <a:ext cx="3708308" cy="22522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4001356" y="1645418"/>
              <a:ext cx="3708308" cy="38609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50"/>
            <p:cNvGrpSpPr/>
            <p:nvPr/>
          </p:nvGrpSpPr>
          <p:grpSpPr>
            <a:xfrm>
              <a:off x="1275398" y="459846"/>
              <a:ext cx="2725958" cy="5303769"/>
              <a:chOff x="1275398" y="459846"/>
              <a:chExt cx="2725958" cy="5303769"/>
            </a:xfrm>
          </p:grpSpPr>
          <p:grpSp>
            <p:nvGrpSpPr>
              <p:cNvPr id="54" name="Group 9"/>
              <p:cNvGrpSpPr/>
              <p:nvPr/>
            </p:nvGrpSpPr>
            <p:grpSpPr>
              <a:xfrm>
                <a:off x="1275398" y="459846"/>
                <a:ext cx="2725958" cy="514589"/>
                <a:chOff x="416009" y="459846"/>
                <a:chExt cx="2725958" cy="514589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100" name="Rectangle 6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01" name="Rectangle 7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102" name="Rectangle 8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sp>
            <p:nvSpPr>
              <p:cNvPr id="73" name="Rectangle 72"/>
              <p:cNvSpPr/>
              <p:nvPr/>
            </p:nvSpPr>
            <p:spPr>
              <a:xfrm>
                <a:off x="1275398" y="1264740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275398" y="2739445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275398" y="43935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Missing</a:t>
                </a:r>
                <a:endParaRPr lang="en-US" dirty="0"/>
              </a:p>
            </p:txBody>
          </p:sp>
          <p:grpSp>
            <p:nvGrpSpPr>
              <p:cNvPr id="67" name="Group 49"/>
              <p:cNvGrpSpPr/>
              <p:nvPr/>
            </p:nvGrpSpPr>
            <p:grpSpPr>
              <a:xfrm>
                <a:off x="1275398" y="1991820"/>
                <a:ext cx="2725958" cy="514589"/>
                <a:chOff x="416009" y="459846"/>
                <a:chExt cx="2725958" cy="514589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68" name="Group 58"/>
              <p:cNvGrpSpPr/>
              <p:nvPr/>
            </p:nvGrpSpPr>
            <p:grpSpPr>
              <a:xfrm>
                <a:off x="1275398" y="3613057"/>
                <a:ext cx="2725958" cy="514589"/>
                <a:chOff x="416009" y="459846"/>
                <a:chExt cx="2725958" cy="514589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72" name="Group 70"/>
              <p:cNvGrpSpPr/>
              <p:nvPr/>
            </p:nvGrpSpPr>
            <p:grpSpPr>
              <a:xfrm>
                <a:off x="1275398" y="5249026"/>
                <a:ext cx="2725958" cy="514589"/>
                <a:chOff x="416009" y="459846"/>
                <a:chExt cx="2725958" cy="514589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416009" y="459846"/>
                  <a:ext cx="2725958" cy="51458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81695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0063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543614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079181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638377" y="492710"/>
                  <a:ext cx="372219" cy="372219"/>
                </a:xfrm>
                <a:prstGeom prst="rect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</p:grpSp>
        </p:grpSp>
        <p:grpSp>
          <p:nvGrpSpPr>
            <p:cNvPr id="76" name="Group 34"/>
            <p:cNvGrpSpPr/>
            <p:nvPr/>
          </p:nvGrpSpPr>
          <p:grpSpPr>
            <a:xfrm>
              <a:off x="7575753" y="864929"/>
              <a:ext cx="914400" cy="4177117"/>
              <a:chOff x="7575753" y="864929"/>
              <a:chExt cx="914400" cy="417711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575753" y="864929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575753" y="2473545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575753" y="4127646"/>
                <a:ext cx="914400" cy="914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58"/>
          <p:cNvGrpSpPr/>
          <p:nvPr/>
        </p:nvGrpSpPr>
        <p:grpSpPr>
          <a:xfrm>
            <a:off x="1231987" y="3388181"/>
            <a:ext cx="1910105" cy="3459274"/>
            <a:chOff x="21896" y="459846"/>
            <a:chExt cx="1176866" cy="5295310"/>
          </a:xfrm>
        </p:grpSpPr>
        <p:sp>
          <p:nvSpPr>
            <p:cNvPr id="104" name="Rectangle 103"/>
            <p:cNvSpPr/>
            <p:nvPr/>
          </p:nvSpPr>
          <p:spPr>
            <a:xfrm>
              <a:off x="21896" y="45984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24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896" y="200278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Footloose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896" y="3613057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Highlander</a:t>
              </a:r>
              <a:endParaRPr lang="en-US" sz="17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896" y="5249026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Room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each user:</a:t>
            </a:r>
          </a:p>
          <a:p>
            <a:pPr lvl="1">
              <a:buNone/>
            </a:pPr>
            <a:r>
              <a:rPr lang="en-US" sz="3200" dirty="0" smtClean="0"/>
              <a:t>Insert known ratings</a:t>
            </a:r>
          </a:p>
          <a:p>
            <a:pPr lvl="1">
              <a:buNone/>
            </a:pPr>
            <a:r>
              <a:rPr lang="en-US" sz="3200" dirty="0" smtClean="0"/>
              <a:t>Calculate Hidden side</a:t>
            </a:r>
          </a:p>
          <a:p>
            <a:pPr lvl="1">
              <a:buNone/>
            </a:pPr>
            <a:r>
              <a:rPr lang="en-US" sz="3200" dirty="0" smtClean="0"/>
              <a:t>For each movie:</a:t>
            </a:r>
          </a:p>
          <a:p>
            <a:pPr lvl="2">
              <a:buNone/>
            </a:pPr>
            <a:r>
              <a:rPr lang="en-US" sz="3200" dirty="0" smtClean="0"/>
              <a:t>Calculate probability of all ratings</a:t>
            </a:r>
          </a:p>
          <a:p>
            <a:pPr lvl="2">
              <a:buNone/>
            </a:pPr>
            <a:r>
              <a:rPr lang="en-US" sz="3200" dirty="0" smtClean="0"/>
              <a:t>Take expected value</a:t>
            </a:r>
          </a:p>
          <a:p>
            <a:endParaRPr lang="en-US" dirty="0"/>
          </a:p>
        </p:txBody>
      </p:sp>
      <p:pic>
        <p:nvPicPr>
          <p:cNvPr id="4" name="Picture 3" descr="ratingCalc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29" y="5382654"/>
            <a:ext cx="5410200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7575753" y="247354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111" idx="3"/>
            <a:endCxn id="56" idx="1"/>
          </p:cNvCxnSpPr>
          <p:nvPr/>
        </p:nvCxnSpPr>
        <p:spPr>
          <a:xfrm>
            <a:off x="4001356" y="760035"/>
            <a:ext cx="3708308" cy="235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2" idx="3"/>
            <a:endCxn id="56" idx="2"/>
          </p:cNvCxnSpPr>
          <p:nvPr/>
        </p:nvCxnSpPr>
        <p:spPr>
          <a:xfrm flipV="1">
            <a:off x="4001356" y="1318600"/>
            <a:ext cx="3574397" cy="9734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79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6" idx="3"/>
            <a:endCxn id="56" idx="2"/>
          </p:cNvCxnSpPr>
          <p:nvPr/>
        </p:nvCxnSpPr>
        <p:spPr>
          <a:xfrm flipV="1">
            <a:off x="4001356" y="1318600"/>
            <a:ext cx="3574397" cy="2594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3"/>
            <a:endCxn id="56" idx="3"/>
          </p:cNvCxnSpPr>
          <p:nvPr/>
        </p:nvCxnSpPr>
        <p:spPr>
          <a:xfrm flipV="1">
            <a:off x="4001356" y="1641889"/>
            <a:ext cx="3708308" cy="3907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0"/>
          <p:cNvGrpSpPr/>
          <p:nvPr/>
        </p:nvGrpSpPr>
        <p:grpSpPr>
          <a:xfrm>
            <a:off x="1275398" y="502740"/>
            <a:ext cx="2725958" cy="5303769"/>
            <a:chOff x="1275398" y="459846"/>
            <a:chExt cx="2725958" cy="5303769"/>
          </a:xfrm>
        </p:grpSpPr>
        <p:grpSp>
          <p:nvGrpSpPr>
            <p:cNvPr id="3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111" name="Rectangle 3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4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3" name="Rectangle 5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14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15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6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4" name="Group 74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5" name="Group 81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6" name="Group 88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1275398" y="1264740"/>
              <a:ext cx="2725958" cy="514589"/>
              <a:chOff x="416009" y="459846"/>
              <a:chExt cx="2725958" cy="51458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sp>
        <p:nvSpPr>
          <p:cNvPr id="56" name="Oval 55"/>
          <p:cNvSpPr/>
          <p:nvPr/>
        </p:nvSpPr>
        <p:spPr>
          <a:xfrm>
            <a:off x="7575753" y="861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75753" y="4127646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94"/>
          <p:cNvGrpSpPr/>
          <p:nvPr/>
        </p:nvGrpSpPr>
        <p:grpSpPr>
          <a:xfrm>
            <a:off x="21896" y="503642"/>
            <a:ext cx="1176866" cy="5295310"/>
            <a:chOff x="21896" y="503642"/>
            <a:chExt cx="1176866" cy="5295310"/>
          </a:xfrm>
        </p:grpSpPr>
        <p:grpSp>
          <p:nvGrpSpPr>
            <p:cNvPr id="9" name="Group 79"/>
            <p:cNvGrpSpPr/>
            <p:nvPr/>
          </p:nvGrpSpPr>
          <p:grpSpPr>
            <a:xfrm>
              <a:off x="21896" y="503642"/>
              <a:ext cx="1176866" cy="5295310"/>
              <a:chOff x="21896" y="459846"/>
              <a:chExt cx="1176866" cy="529531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1896" y="45984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96" y="200278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Footloose</a:t>
                </a:r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896" y="3613057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Highlander</a:t>
                </a:r>
                <a:endParaRPr lang="en-US" sz="17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896" y="524902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Room</a:t>
                </a:r>
                <a:endParaRPr lang="en-US" dirty="0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1896" y="1269670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BSG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>
            <a:stCxn id="4" idx="3"/>
            <a:endCxn id="32" idx="1"/>
          </p:cNvCxnSpPr>
          <p:nvPr/>
        </p:nvCxnSpPr>
        <p:spPr>
          <a:xfrm>
            <a:off x="4001356" y="717141"/>
            <a:ext cx="3708308" cy="281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32" idx="2"/>
          </p:cNvCxnSpPr>
          <p:nvPr/>
        </p:nvCxnSpPr>
        <p:spPr>
          <a:xfrm flipV="1">
            <a:off x="4001356" y="1322129"/>
            <a:ext cx="3574397" cy="894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3"/>
            <a:endCxn id="33" idx="1"/>
          </p:cNvCxnSpPr>
          <p:nvPr/>
        </p:nvCxnSpPr>
        <p:spPr>
          <a:xfrm>
            <a:off x="4001356" y="717141"/>
            <a:ext cx="3708308" cy="1890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" idx="3"/>
            <a:endCxn id="34" idx="1"/>
          </p:cNvCxnSpPr>
          <p:nvPr/>
        </p:nvCxnSpPr>
        <p:spPr>
          <a:xfrm>
            <a:off x="4001356" y="717141"/>
            <a:ext cx="3708308" cy="35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  <a:endCxn id="33" idx="2"/>
          </p:cNvCxnSpPr>
          <p:nvPr/>
        </p:nvCxnSpPr>
        <p:spPr>
          <a:xfrm>
            <a:off x="4001356" y="2216251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3"/>
            <a:endCxn id="32" idx="2"/>
          </p:cNvCxnSpPr>
          <p:nvPr/>
        </p:nvCxnSpPr>
        <p:spPr>
          <a:xfrm flipV="1">
            <a:off x="4001356" y="1322129"/>
            <a:ext cx="3574397" cy="2548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3"/>
            <a:endCxn id="34" idx="2"/>
          </p:cNvCxnSpPr>
          <p:nvPr/>
        </p:nvCxnSpPr>
        <p:spPr>
          <a:xfrm>
            <a:off x="4001356" y="2216251"/>
            <a:ext cx="3574397" cy="2368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  <a:endCxn id="33" idx="2"/>
          </p:cNvCxnSpPr>
          <p:nvPr/>
        </p:nvCxnSpPr>
        <p:spPr>
          <a:xfrm flipV="1">
            <a:off x="4001356" y="2930745"/>
            <a:ext cx="3574397" cy="939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34" idx="2"/>
          </p:cNvCxnSpPr>
          <p:nvPr/>
        </p:nvCxnSpPr>
        <p:spPr>
          <a:xfrm>
            <a:off x="4001356" y="3870352"/>
            <a:ext cx="3574397" cy="7144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3"/>
            <a:endCxn id="34" idx="3"/>
          </p:cNvCxnSpPr>
          <p:nvPr/>
        </p:nvCxnSpPr>
        <p:spPr>
          <a:xfrm flipV="1">
            <a:off x="4001356" y="4908135"/>
            <a:ext cx="3708308" cy="5981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3"/>
            <a:endCxn id="33" idx="3"/>
          </p:cNvCxnSpPr>
          <p:nvPr/>
        </p:nvCxnSpPr>
        <p:spPr>
          <a:xfrm flipV="1">
            <a:off x="4001356" y="3254034"/>
            <a:ext cx="3708308" cy="2252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32" idx="3"/>
          </p:cNvCxnSpPr>
          <p:nvPr/>
        </p:nvCxnSpPr>
        <p:spPr>
          <a:xfrm flipV="1">
            <a:off x="4001356" y="1645418"/>
            <a:ext cx="3708308" cy="3860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0"/>
          <p:cNvGrpSpPr/>
          <p:nvPr/>
        </p:nvGrpSpPr>
        <p:grpSpPr>
          <a:xfrm>
            <a:off x="1275398" y="502740"/>
            <a:ext cx="2725958" cy="5303769"/>
            <a:chOff x="1275398" y="459846"/>
            <a:chExt cx="2725958" cy="5303769"/>
          </a:xfrm>
        </p:grpSpPr>
        <p:grpSp>
          <p:nvGrpSpPr>
            <p:cNvPr id="4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111" name="Rectangle 3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4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3" name="Rectangle 5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14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15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6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5" name="Group 74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6" name="Group 81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7" name="Group 88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1275398" y="1264740"/>
              <a:ext cx="2725958" cy="514589"/>
              <a:chOff x="416009" y="459846"/>
              <a:chExt cx="2725958" cy="51458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grpSp>
        <p:nvGrpSpPr>
          <p:cNvPr id="9" name="Group 78"/>
          <p:cNvGrpSpPr/>
          <p:nvPr/>
        </p:nvGrpSpPr>
        <p:grpSpPr>
          <a:xfrm>
            <a:off x="21896" y="503642"/>
            <a:ext cx="1176866" cy="5295310"/>
            <a:chOff x="21896" y="503642"/>
            <a:chExt cx="1176866" cy="5295310"/>
          </a:xfrm>
        </p:grpSpPr>
        <p:grpSp>
          <p:nvGrpSpPr>
            <p:cNvPr id="10" name="Group 79"/>
            <p:cNvGrpSpPr/>
            <p:nvPr/>
          </p:nvGrpSpPr>
          <p:grpSpPr>
            <a:xfrm>
              <a:off x="21896" y="503642"/>
              <a:ext cx="1176866" cy="5295310"/>
              <a:chOff x="21896" y="459846"/>
              <a:chExt cx="1176866" cy="529531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21896" y="45984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896" y="200278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Footloose</a:t>
                </a:r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896" y="3613057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Highlander</a:t>
                </a:r>
                <a:endParaRPr lang="en-US" sz="17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96" y="524902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Room</a:t>
                </a:r>
                <a:endParaRPr lang="en-US" dirty="0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21896" y="1269670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BSG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1275398" y="503642"/>
            <a:ext cx="2725958" cy="5303769"/>
            <a:chOff x="1275398" y="459846"/>
            <a:chExt cx="2725958" cy="5303769"/>
          </a:xfrm>
        </p:grpSpPr>
        <p:grpSp>
          <p:nvGrpSpPr>
            <p:cNvPr id="10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1" name="Group 74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2" name="Group 81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3" name="Group 88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1275398" y="1264740"/>
              <a:ext cx="2725958" cy="514589"/>
              <a:chOff x="416009" y="459846"/>
              <a:chExt cx="2725958" cy="51458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cxnSp>
        <p:nvCxnSpPr>
          <p:cNvPr id="62" name="Straight Arrow Connector 61"/>
          <p:cNvCxnSpPr>
            <a:stCxn id="52" idx="3"/>
            <a:endCxn id="32" idx="2"/>
          </p:cNvCxnSpPr>
          <p:nvPr/>
        </p:nvCxnSpPr>
        <p:spPr>
          <a:xfrm flipV="1">
            <a:off x="4001356" y="1322129"/>
            <a:ext cx="3574397" cy="2437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33" idx="2"/>
          </p:cNvCxnSpPr>
          <p:nvPr/>
        </p:nvCxnSpPr>
        <p:spPr>
          <a:xfrm>
            <a:off x="4001356" y="1565831"/>
            <a:ext cx="3574397" cy="13649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34" idx="2"/>
          </p:cNvCxnSpPr>
          <p:nvPr/>
        </p:nvCxnSpPr>
        <p:spPr>
          <a:xfrm>
            <a:off x="4001356" y="1565831"/>
            <a:ext cx="3574397" cy="3019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64"/>
          <p:cNvGrpSpPr/>
          <p:nvPr/>
        </p:nvGrpSpPr>
        <p:grpSpPr>
          <a:xfrm>
            <a:off x="21896" y="503642"/>
            <a:ext cx="1176866" cy="5295310"/>
            <a:chOff x="21896" y="503642"/>
            <a:chExt cx="1176866" cy="5295310"/>
          </a:xfrm>
        </p:grpSpPr>
        <p:grpSp>
          <p:nvGrpSpPr>
            <p:cNvPr id="16" name="Group 79"/>
            <p:cNvGrpSpPr/>
            <p:nvPr/>
          </p:nvGrpSpPr>
          <p:grpSpPr>
            <a:xfrm>
              <a:off x="21896" y="503642"/>
              <a:ext cx="1176866" cy="5295310"/>
              <a:chOff x="21896" y="459846"/>
              <a:chExt cx="1176866" cy="529531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1896" y="45984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1896" y="200278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Footloose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896" y="3613057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Highlander</a:t>
                </a:r>
                <a:endParaRPr lang="en-US" sz="17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1896" y="524902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Room</a:t>
                </a:r>
                <a:endParaRPr lang="en-US" dirty="0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21896" y="1269670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BSG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7575753" y="864929"/>
            <a:ext cx="914400" cy="4177117"/>
            <a:chOff x="7575753" y="864929"/>
            <a:chExt cx="914400" cy="4177117"/>
          </a:xfrm>
        </p:grpSpPr>
        <p:sp>
          <p:nvSpPr>
            <p:cNvPr id="32" name="Oval 31"/>
            <p:cNvSpPr/>
            <p:nvPr/>
          </p:nvSpPr>
          <p:spPr>
            <a:xfrm>
              <a:off x="7575753" y="86492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5753" y="2473545"/>
              <a:ext cx="9144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5753" y="4127646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1275398" y="503642"/>
            <a:ext cx="2725958" cy="5303769"/>
            <a:chOff x="1275398" y="459846"/>
            <a:chExt cx="2725958" cy="5303769"/>
          </a:xfrm>
        </p:grpSpPr>
        <p:grpSp>
          <p:nvGrpSpPr>
            <p:cNvPr id="10" name="Group 9"/>
            <p:cNvGrpSpPr/>
            <p:nvPr/>
          </p:nvGrpSpPr>
          <p:grpSpPr>
            <a:xfrm>
              <a:off x="1275398" y="459846"/>
              <a:ext cx="2725958" cy="514589"/>
              <a:chOff x="416009" y="459846"/>
              <a:chExt cx="2725958" cy="51458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1" name="Group 74"/>
            <p:cNvGrpSpPr/>
            <p:nvPr/>
          </p:nvGrpSpPr>
          <p:grpSpPr>
            <a:xfrm>
              <a:off x="1275398" y="1991820"/>
              <a:ext cx="2725958" cy="514589"/>
              <a:chOff x="416009" y="459846"/>
              <a:chExt cx="2725958" cy="514589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2" name="Group 81"/>
            <p:cNvGrpSpPr/>
            <p:nvPr/>
          </p:nvGrpSpPr>
          <p:grpSpPr>
            <a:xfrm>
              <a:off x="1275398" y="3613057"/>
              <a:ext cx="2725958" cy="514589"/>
              <a:chOff x="416009" y="459846"/>
              <a:chExt cx="2725958" cy="514589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13" name="Group 88"/>
            <p:cNvGrpSpPr/>
            <p:nvPr/>
          </p:nvGrpSpPr>
          <p:grpSpPr>
            <a:xfrm>
              <a:off x="1275398" y="5249026"/>
              <a:ext cx="2725958" cy="514589"/>
              <a:chOff x="416009" y="459846"/>
              <a:chExt cx="2725958" cy="51458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1275398" y="2739445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75398" y="4393546"/>
              <a:ext cx="2725958" cy="51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</a:t>
              </a:r>
              <a:endParaRPr lang="en-US" dirty="0"/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1275398" y="1264740"/>
              <a:ext cx="2725958" cy="514589"/>
              <a:chOff x="416009" y="459846"/>
              <a:chExt cx="2725958" cy="51458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16009" y="459846"/>
                <a:ext cx="2725958" cy="5145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1695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063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43614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79181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38377" y="492710"/>
                <a:ext cx="372219" cy="372219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100000">
                    <a:schemeClr val="accent2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</p:grpSp>
      <p:cxnSp>
        <p:nvCxnSpPr>
          <p:cNvPr id="62" name="Straight Arrow Connector 61"/>
          <p:cNvCxnSpPr>
            <a:stCxn id="52" idx="3"/>
            <a:endCxn id="32" idx="2"/>
          </p:cNvCxnSpPr>
          <p:nvPr/>
        </p:nvCxnSpPr>
        <p:spPr>
          <a:xfrm flipV="1">
            <a:off x="4001356" y="1322129"/>
            <a:ext cx="3574397" cy="2437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33" idx="2"/>
          </p:cNvCxnSpPr>
          <p:nvPr/>
        </p:nvCxnSpPr>
        <p:spPr>
          <a:xfrm>
            <a:off x="4001356" y="1565831"/>
            <a:ext cx="3574397" cy="13649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34" idx="2"/>
          </p:cNvCxnSpPr>
          <p:nvPr/>
        </p:nvCxnSpPr>
        <p:spPr>
          <a:xfrm>
            <a:off x="4001356" y="1565831"/>
            <a:ext cx="3574397" cy="3019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56"/>
          <p:cNvGrpSpPr/>
          <p:nvPr/>
        </p:nvGrpSpPr>
        <p:grpSpPr>
          <a:xfrm>
            <a:off x="21896" y="503642"/>
            <a:ext cx="1176866" cy="5295310"/>
            <a:chOff x="21896" y="503642"/>
            <a:chExt cx="1176866" cy="5295310"/>
          </a:xfrm>
        </p:grpSpPr>
        <p:grpSp>
          <p:nvGrpSpPr>
            <p:cNvPr id="16" name="Group 79"/>
            <p:cNvGrpSpPr/>
            <p:nvPr/>
          </p:nvGrpSpPr>
          <p:grpSpPr>
            <a:xfrm>
              <a:off x="21896" y="503642"/>
              <a:ext cx="1176866" cy="5295310"/>
              <a:chOff x="21896" y="459846"/>
              <a:chExt cx="1176866" cy="529531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1896" y="45984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1896" y="200278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Footloose</a:t>
                </a:r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896" y="3613057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Highlander</a:t>
                </a:r>
                <a:endParaRPr lang="en-US" sz="17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1896" y="5249026"/>
                <a:ext cx="1176866" cy="5061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Room</a:t>
                </a:r>
                <a:endParaRPr lang="en-US" dirty="0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21896" y="1269670"/>
              <a:ext cx="1176866" cy="5061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BSG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14482" y="4007229"/>
            <a:ext cx="1061919" cy="478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Fri Feb 19 09:18:59 2010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0 is 0.904828 with a probe RMSE of 0.977709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1 is 0.861516 with a probe RMSE of 0.945408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2 is 0.847299 with a probe RMSE of 0.936846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17 is 0.802811 with a probe RMSE of 0.925694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18 is 0.802389 with a probe RMSE of 0.925146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The RMSE for iteration 19 is 0.801736 with a probe RMSE of </a:t>
            </a:r>
            <a:r>
              <a:rPr lang="en-US" sz="1500" b="1" dirty="0" smtClean="0">
                <a:latin typeface="Courier"/>
                <a:cs typeface="Courier"/>
              </a:rPr>
              <a:t>0.925184</a:t>
            </a:r>
          </a:p>
          <a:p>
            <a:pPr>
              <a:buNone/>
            </a:pPr>
            <a:r>
              <a:rPr lang="en-US" sz="1500" dirty="0" smtClean="0">
                <a:latin typeface="Courier"/>
                <a:cs typeface="Courier"/>
              </a:rPr>
              <a:t>Fri Feb 19 17:54:02 2010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2400" dirty="0" smtClean="0"/>
              <a:t>2.857% better than Netflix’s advertised error of 0.9525 for the competition</a:t>
            </a:r>
          </a:p>
          <a:p>
            <a:pPr>
              <a:buNone/>
            </a:pPr>
            <a:r>
              <a:rPr lang="en-US" sz="2400" dirty="0" smtClean="0"/>
              <a:t>Cult Movies: 1.1663						Few Ratings: 1.0510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072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Netflix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0.9252</a:t>
                      </a:r>
                      <a:endParaRPr lang="en-US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k</a:t>
            </a:r>
            <a:r>
              <a:rPr kumimoji="1" lang="en-US" altLang="ja-JP" dirty="0" smtClean="0"/>
              <a:t> Nearest Neighbors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8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Meet College Dave: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likes: 24, Highlander, Star Wars Episode V, </a:t>
            </a:r>
            <a:r>
              <a:rPr lang="en-US" dirty="0" err="1" smtClean="0"/>
              <a:t>Barbarella</a:t>
            </a:r>
            <a:r>
              <a:rPr lang="en-US" dirty="0" smtClean="0"/>
              <a:t>, Flesh Gordon</a:t>
            </a:r>
          </a:p>
          <a:p>
            <a:r>
              <a:rPr lang="en-US" dirty="0" smtClean="0"/>
              <a:t>He dislikes: The Room, Star Wars Episode II, Footloose, Dirty Dancing</a:t>
            </a:r>
          </a:p>
          <a:p>
            <a:r>
              <a:rPr lang="en-US" dirty="0" smtClean="0"/>
              <a:t>What new movies would he like to see?</a:t>
            </a:r>
          </a:p>
          <a:p>
            <a:r>
              <a:rPr lang="en-US" dirty="0" smtClean="0"/>
              <a:t>What would he rate: Star Trek, </a:t>
            </a:r>
            <a:r>
              <a:rPr lang="en-US" dirty="0" err="1" smtClean="0"/>
              <a:t>Battlestar</a:t>
            </a:r>
            <a:r>
              <a:rPr lang="en-US" dirty="0" smtClean="0"/>
              <a:t> </a:t>
            </a:r>
            <a:r>
              <a:rPr lang="en-US" dirty="0" err="1" smtClean="0"/>
              <a:t>Galactica</a:t>
            </a:r>
            <a:r>
              <a:rPr lang="en-US" dirty="0" smtClean="0"/>
              <a:t>, Grease, Forrest Gump?</a:t>
            </a:r>
            <a:endParaRPr lang="en-US" dirty="0"/>
          </a:p>
        </p:txBody>
      </p:sp>
      <p:pic>
        <p:nvPicPr>
          <p:cNvPr id="5" name="Picture 4" descr="n658791748_1358190_9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75" y="1138237"/>
            <a:ext cx="1497226" cy="212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kNN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One of the most common algorithms for finding similar users in a dataset.</a:t>
            </a:r>
          </a:p>
          <a:p>
            <a:r>
              <a:rPr lang="en-US" altLang="ja-JP" dirty="0" smtClean="0"/>
              <a:t>Simple but various ways to implement</a:t>
            </a:r>
          </a:p>
          <a:p>
            <a:pPr lvl="1"/>
            <a:r>
              <a:rPr kumimoji="1" lang="en-US" altLang="ja-JP" dirty="0" smtClean="0"/>
              <a:t>Calculation</a:t>
            </a:r>
          </a:p>
          <a:p>
            <a:pPr lvl="2"/>
            <a:r>
              <a:rPr lang="en-US" altLang="ja-JP" dirty="0" smtClean="0"/>
              <a:t>Euclidean Distance</a:t>
            </a:r>
          </a:p>
          <a:p>
            <a:pPr lvl="2"/>
            <a:r>
              <a:rPr lang="en-US" altLang="ja-JP" dirty="0" smtClean="0"/>
              <a:t>Cosine Similarity</a:t>
            </a:r>
          </a:p>
          <a:p>
            <a:pPr lvl="1"/>
            <a:r>
              <a:rPr kumimoji="1" lang="en-US" altLang="ja-JP" dirty="0" smtClean="0"/>
              <a:t>Analysis</a:t>
            </a:r>
          </a:p>
          <a:p>
            <a:pPr lvl="2"/>
            <a:r>
              <a:rPr lang="en-US" altLang="ja-JP" dirty="0" smtClean="0"/>
              <a:t>Average</a:t>
            </a:r>
          </a:p>
          <a:p>
            <a:pPr lvl="2"/>
            <a:r>
              <a:rPr kumimoji="1" lang="en-US" altLang="ja-JP" dirty="0" smtClean="0"/>
              <a:t>Weighted Average</a:t>
            </a:r>
          </a:p>
          <a:p>
            <a:pPr lvl="2"/>
            <a:r>
              <a:rPr lang="en-US" altLang="ja-JP" dirty="0" smtClean="0"/>
              <a:t>Majority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The Methods of Measuring Distances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Euclidean Distance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12376" y="2428413"/>
          <a:ext cx="3922717" cy="1286339"/>
        </p:xfrm>
        <a:graphic>
          <a:graphicData uri="http://schemas.openxmlformats.org/presentationml/2006/ole">
            <p:oleObj spid="_x0000_s218114" name="Equation" r:id="rId4" imgW="1473120" imgH="4824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5804" y="400050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Cosine Similarity</a:t>
            </a:r>
            <a:endParaRPr kumimoji="1" lang="ja-JP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5804" y="4898571"/>
          <a:ext cx="4722607" cy="1225561"/>
        </p:xfrm>
        <a:graphic>
          <a:graphicData uri="http://schemas.openxmlformats.org/presentationml/2006/ole">
            <p:oleObj spid="_x0000_s218115" name="Equation" r:id="rId5" imgW="1714320" imgH="444240" progId="Equation.3">
              <p:embed/>
            </p:oleObj>
          </a:graphicData>
        </a:graphic>
      </p:graphicFrame>
      <p:cxnSp>
        <p:nvCxnSpPr>
          <p:cNvPr id="9" name="Straight Arrow Connector 8"/>
          <p:cNvCxnSpPr>
            <a:endCxn id="19" idx="3"/>
          </p:cNvCxnSpPr>
          <p:nvPr/>
        </p:nvCxnSpPr>
        <p:spPr>
          <a:xfrm rot="5400000" flipH="1" flipV="1">
            <a:off x="5654013" y="4798043"/>
            <a:ext cx="1715452" cy="1070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0" idx="2"/>
          </p:cNvCxnSpPr>
          <p:nvPr/>
        </p:nvCxnSpPr>
        <p:spPr>
          <a:xfrm flipV="1">
            <a:off x="5976256" y="5592536"/>
            <a:ext cx="2002972" cy="598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030687" y="5859238"/>
            <a:ext cx="375320" cy="41910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Oval 12"/>
          <p:cNvSpPr/>
          <p:nvPr/>
        </p:nvSpPr>
        <p:spPr>
          <a:xfrm>
            <a:off x="6045863" y="2644347"/>
            <a:ext cx="203753" cy="2295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>
            <a:off x="7874663" y="3400464"/>
            <a:ext cx="203753" cy="2295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Straight Arrow Connector 15"/>
          <p:cNvCxnSpPr>
            <a:stCxn id="13" idx="5"/>
            <a:endCxn id="14" idx="2"/>
          </p:cNvCxnSpPr>
          <p:nvPr/>
        </p:nvCxnSpPr>
        <p:spPr>
          <a:xfrm rot="16200000" flipH="1">
            <a:off x="6709735" y="2350295"/>
            <a:ext cx="674970" cy="16548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17381" y="4279892"/>
            <a:ext cx="203753" cy="2295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Oval 19"/>
          <p:cNvSpPr/>
          <p:nvPr/>
        </p:nvSpPr>
        <p:spPr>
          <a:xfrm>
            <a:off x="7979228" y="5477777"/>
            <a:ext cx="203753" cy="2295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667937" y="2609419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D(a , b)</a:t>
            </a:r>
            <a:endParaRPr kumimoji="1" lang="ja-JP" altLang="en-US" sz="2400" b="1"/>
          </a:p>
        </p:txBody>
      </p:sp>
      <p:sp>
        <p:nvSpPr>
          <p:cNvPr id="26" name="TextBox 25"/>
          <p:cNvSpPr txBox="1"/>
          <p:nvPr/>
        </p:nvSpPr>
        <p:spPr>
          <a:xfrm>
            <a:off x="6318919" y="564696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θ</a:t>
            </a:r>
            <a:endParaRPr kumimoji="1"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Problem of Cosine Similarity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Problem:</a:t>
            </a:r>
          </a:p>
          <a:p>
            <a:pPr lvl="1"/>
            <a:r>
              <a:rPr kumimoji="1" lang="en-US" altLang="ja-JP" dirty="0" smtClean="0"/>
              <a:t>Because the matrix of users and movies are highly sparse, we often cannot find users who rate the same movies.</a:t>
            </a:r>
          </a:p>
          <a:p>
            <a:r>
              <a:rPr lang="en-US" altLang="ja-JP" dirty="0" smtClean="0"/>
              <a:t>Conclusion:</a:t>
            </a:r>
          </a:p>
          <a:p>
            <a:pPr lvl="1"/>
            <a:r>
              <a:rPr lang="en-US" altLang="ja-JP" dirty="0" smtClean="0"/>
              <a:t>Cannot compare users in these cases because similarity becomes 0, when there’s no common rated movie.</a:t>
            </a:r>
          </a:p>
          <a:p>
            <a:r>
              <a:rPr kumimoji="1" lang="en-US" altLang="ja-JP" dirty="0" smtClean="0"/>
              <a:t>Solution:</a:t>
            </a:r>
          </a:p>
          <a:p>
            <a:pPr lvl="1"/>
            <a:r>
              <a:rPr kumimoji="1" lang="en-US" altLang="ja-JP" dirty="0" smtClean="0"/>
              <a:t>Set small default values to avoid it.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RMSE( Root Mean Squared Error)</a:t>
            </a:r>
            <a:endParaRPr kumimoji="1" lang="ja-JP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2286016"/>
                <a:gridCol w="2571768"/>
                <a:gridCol w="2686040"/>
              </a:tblGrid>
              <a:tr h="8139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Euclidean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Cosine</a:t>
                      </a:r>
                      <a:r>
                        <a:rPr kumimoji="1" lang="en-US" altLang="ja-JP" sz="2400" baseline="0" dirty="0" smtClean="0"/>
                        <a:t> Similarity*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Cosine Similarity</a:t>
                      </a:r>
                      <a:r>
                        <a:rPr kumimoji="1" lang="en-US" altLang="ja-JP" sz="2400" baseline="0" dirty="0" smtClean="0"/>
                        <a:t> w/ Default Values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1.593319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1.442683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1.430385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1.390024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1.277889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1.257577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1.293187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1.224314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1.222081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…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…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…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…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27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1.160647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1.147757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1.149164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28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1.160366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1.147843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1.149094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471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29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1.160058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1.148418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1.149145</a:t>
                      </a:r>
                      <a:endParaRPr kumimoji="1" lang="ja-JP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998420"/>
            <a:ext cx="838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* In Cosine Similarity,  the RMSE are the result among predicted ratings which program</a:t>
            </a:r>
          </a:p>
          <a:p>
            <a:r>
              <a:rPr kumimoji="1" lang="en-US" altLang="ja-JP" sz="1600" dirty="0" smtClean="0"/>
              <a:t>returned.  There are a lot of missing predictions where the program cannot find nearest neighbors.</a:t>
            </a:r>
            <a:endParaRPr kumimoji="1" lang="ja-JP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Minimum Issue</a:t>
            </a:r>
            <a:endParaRPr kumimoji="1" lang="ja-JP" altLang="en-US"/>
          </a:p>
        </p:txBody>
      </p:sp>
      <p:pic>
        <p:nvPicPr>
          <p:cNvPr id="5" name="Content Placeholder 3" descr="l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39" y="3093159"/>
            <a:ext cx="4399856" cy="228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Minimum Issue</a:t>
            </a:r>
            <a:endParaRPr kumimoji="1" lang="ja-JP" altLang="en-US"/>
          </a:p>
        </p:txBody>
      </p:sp>
      <p:pic>
        <p:nvPicPr>
          <p:cNvPr id="5" name="Content Placeholder 3" descr="l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90" y="3087725"/>
            <a:ext cx="4388705" cy="2287164"/>
          </a:xfrm>
          <a:prstGeom prst="rect">
            <a:avLst/>
          </a:prstGeom>
        </p:spPr>
      </p:pic>
      <p:pic>
        <p:nvPicPr>
          <p:cNvPr id="4" name="Picture 3" descr="506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5" y="4643684"/>
            <a:ext cx="520457" cy="73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Minimum Issue</a:t>
            </a:r>
            <a:endParaRPr kumimoji="1" lang="ja-JP" altLang="en-US"/>
          </a:p>
        </p:txBody>
      </p:sp>
      <p:pic>
        <p:nvPicPr>
          <p:cNvPr id="5" name="Content Placeholder 3" descr="lm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41" y="3104316"/>
            <a:ext cx="4377554" cy="2270572"/>
          </a:xfrm>
          <a:prstGeom prst="rect">
            <a:avLst/>
          </a:prstGeom>
        </p:spPr>
      </p:pic>
      <p:pic>
        <p:nvPicPr>
          <p:cNvPr id="6" name="Picture 5" descr="506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5" y="4643684"/>
            <a:ext cx="520457" cy="731205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3257006"/>
            <a:ext cx="481584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Minimum Issue</a:t>
            </a:r>
            <a:endParaRPr kumimoji="1" lang="ja-JP" altLang="en-US"/>
          </a:p>
        </p:txBody>
      </p:sp>
      <p:pic>
        <p:nvPicPr>
          <p:cNvPr id="4" name="Content Placeholder 3" descr="lm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47" y="1600200"/>
            <a:ext cx="6986506" cy="4525963"/>
          </a:xfrm>
        </p:spPr>
      </p:pic>
      <p:pic>
        <p:nvPicPr>
          <p:cNvPr id="5" name="Picture 4" descr="506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5" y="4643684"/>
            <a:ext cx="520457" cy="731205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3257006"/>
            <a:ext cx="481584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Minimum Issue</a:t>
            </a:r>
            <a:endParaRPr kumimoji="1" lang="ja-JP" altLang="en-US"/>
          </a:p>
        </p:txBody>
      </p:sp>
      <p:pic>
        <p:nvPicPr>
          <p:cNvPr id="4" name="Content Placeholder 3" descr="lm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47" y="1600200"/>
            <a:ext cx="6986506" cy="4525963"/>
          </a:xfrm>
        </p:spPr>
      </p:pic>
      <p:pic>
        <p:nvPicPr>
          <p:cNvPr id="5" name="Picture 4" descr="506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95" y="4643684"/>
            <a:ext cx="520457" cy="731205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3257006"/>
            <a:ext cx="481584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Dimensionality Reduction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LPP (Locality Preserving Projections)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Construct the adjacency graph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 smtClean="0"/>
              <a:t>Choose the weights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Compute the eigenvector equation below:</a:t>
            </a:r>
            <a:endParaRPr kumimoji="1" lang="ja-JP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71670" y="4286256"/>
          <a:ext cx="5172075" cy="1255713"/>
        </p:xfrm>
        <a:graphic>
          <a:graphicData uri="http://schemas.openxmlformats.org/presentationml/2006/ole">
            <p:oleObj spid="_x0000_s219138" name="Equation" r:id="rId4" imgW="12571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Netflix Prize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Netflix offered $1 million to anyone who could improve on their existing system by %10</a:t>
            </a:r>
          </a:p>
          <a:p>
            <a:r>
              <a:rPr lang="en-US" dirty="0" smtClean="0"/>
              <a:t>Huge publically available set of ratings for contestants to “train” their systems on</a:t>
            </a:r>
          </a:p>
          <a:p>
            <a:r>
              <a:rPr lang="en-US" dirty="0" smtClean="0"/>
              <a:t>Small “probe” set for contestants to test their own systems</a:t>
            </a:r>
          </a:p>
          <a:p>
            <a:r>
              <a:rPr lang="en-US" dirty="0" smtClean="0"/>
              <a:t>Larger hidden set of ratings to officially test the submissions</a:t>
            </a:r>
          </a:p>
          <a:p>
            <a:r>
              <a:rPr lang="en-US" dirty="0" smtClean="0"/>
              <a:t>Performance measured by RMSE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Result of Dimensionality Reduction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2592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Other techniques when </a:t>
            </a:r>
            <a:r>
              <a:rPr lang="en-US" altLang="ja-JP" sz="2400" dirty="0"/>
              <a:t>k = </a:t>
            </a:r>
            <a:r>
              <a:rPr lang="en-US" altLang="ja-JP" sz="2400" dirty="0" smtClean="0"/>
              <a:t>15:</a:t>
            </a:r>
            <a:endParaRPr lang="en-US" altLang="ja-JP" sz="2400" dirty="0"/>
          </a:p>
          <a:p>
            <a:pPr lvl="1"/>
            <a:r>
              <a:rPr lang="en-US" altLang="ja-JP" sz="2400" dirty="0"/>
              <a:t>Euclidean: </a:t>
            </a:r>
            <a:r>
              <a:rPr lang="en-US" altLang="ja-JP" sz="2400" dirty="0" smtClean="0"/>
              <a:t>			error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1.173049</a:t>
            </a:r>
          </a:p>
          <a:p>
            <a:pPr lvl="1"/>
            <a:r>
              <a:rPr lang="en-US" altLang="ja-JP" sz="2400" dirty="0" smtClean="0"/>
              <a:t>Cosine</a:t>
            </a:r>
            <a:r>
              <a:rPr lang="en-US" altLang="ja-JP" sz="2400" dirty="0"/>
              <a:t>: 	</a:t>
            </a:r>
            <a:r>
              <a:rPr lang="en-US" altLang="ja-JP" sz="2400" dirty="0" smtClean="0"/>
              <a:t>			error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1.147835</a:t>
            </a:r>
          </a:p>
          <a:p>
            <a:pPr lvl="1"/>
            <a:r>
              <a:rPr lang="en-US" altLang="ja-JP" sz="2400" dirty="0" smtClean="0"/>
              <a:t>Cosine </a:t>
            </a:r>
            <a:r>
              <a:rPr lang="en-US" altLang="ja-JP" sz="2400" dirty="0"/>
              <a:t>w/ </a:t>
            </a:r>
            <a:r>
              <a:rPr lang="en-US" altLang="ja-JP" sz="2400" dirty="0" smtClean="0"/>
              <a:t>Defaults: 	error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1.148560</a:t>
            </a:r>
          </a:p>
          <a:p>
            <a:pPr lvl="1">
              <a:buNone/>
            </a:pPr>
            <a:endParaRPr lang="en-US" altLang="ja-JP" sz="2400" dirty="0" smtClean="0"/>
          </a:p>
          <a:p>
            <a:r>
              <a:rPr lang="en-US" altLang="ja-JP" dirty="0" smtClean="0"/>
              <a:t>Using dimensionality reduction technique:</a:t>
            </a:r>
          </a:p>
          <a:p>
            <a:pPr lvl="1"/>
            <a:r>
              <a:rPr lang="en-US" altLang="ja-JP" sz="3200" dirty="0" smtClean="0"/>
              <a:t>k = 15 and d = 100:	error = 1.060185</a:t>
            </a:r>
          </a:p>
          <a:p>
            <a:pPr lvl="1">
              <a:buNone/>
            </a:pP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072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Netflix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0.9252</a:t>
                      </a:r>
                      <a:endParaRPr lang="en-US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/>
                        <a:t>1.0602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444750" y="1830388"/>
          <a:ext cx="4251325" cy="4064000"/>
        </p:xfrm>
        <a:graphic>
          <a:graphicData uri="http://schemas.openxmlformats.org/presentationml/2006/ole">
            <p:oleObj spid="_x0000_s109570" name="Equation" r:id="rId3" imgW="2603500" imgH="2489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Simpler Dataset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3886200" y="1830388"/>
          <a:ext cx="1370013" cy="4064000"/>
        </p:xfrm>
        <a:graphic>
          <a:graphicData uri="http://schemas.openxmlformats.org/presentationml/2006/ole">
            <p:oleObj spid="_x0000_s45062" name="Equation" r:id="rId4" imgW="762000" imgH="2260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Simpler Dataset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Collection of points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Scatterplot</a:t>
            </a:r>
            <a:endParaRPr lang="en-US" dirty="0"/>
          </a:p>
        </p:txBody>
      </p:sp>
      <p:pic>
        <p:nvPicPr>
          <p:cNvPr id="13" name="Content Placeholder 12" descr="PCA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11485" b="-11485"/>
          <a:stretch>
            <a:fillRect/>
          </a:stretch>
        </p:blipFill>
        <p:spPr/>
      </p:pic>
      <p:graphicFrame>
        <p:nvGraphicFramePr>
          <p:cNvPr id="15" name="Content Placeholder 14"/>
          <p:cNvGraphicFramePr>
            <a:graphicFrameLocks noChangeAspect="1"/>
          </p:cNvGraphicFramePr>
          <p:nvPr>
            <p:ph sz="half" idx="2"/>
          </p:nvPr>
        </p:nvGraphicFramePr>
        <p:xfrm>
          <a:off x="2081213" y="2349500"/>
          <a:ext cx="896408" cy="3585628"/>
        </p:xfrm>
        <a:graphic>
          <a:graphicData uri="http://schemas.openxmlformats.org/presentationml/2006/ole">
            <p:oleObj spid="_x0000_s46082" name="Equation" r:id="rId5" imgW="279400" imgH="1117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Low-Rank Approximations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points mostly lie on a plane</a:t>
            </a:r>
            <a:endParaRPr lang="en-US" dirty="0"/>
          </a:p>
        </p:txBody>
      </p:sp>
      <p:pic>
        <p:nvPicPr>
          <p:cNvPr id="7" name="Content Placeholder 6" descr="PCA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44544"/>
            <a:ext cx="4040188" cy="32119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Perpendicular variation = noise</a:t>
            </a:r>
            <a:endParaRPr lang="en-US" dirty="0"/>
          </a:p>
        </p:txBody>
      </p:sp>
      <p:pic>
        <p:nvPicPr>
          <p:cNvPr id="8" name="Content Placeholder 7" descr="PCA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43913"/>
            <a:ext cx="4041775" cy="32132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Low-Rank Approximations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discover the underlying 2d structure of the data?</a:t>
            </a:r>
          </a:p>
          <a:p>
            <a:endParaRPr lang="en-US" dirty="0" smtClean="0"/>
          </a:p>
          <a:p>
            <a:r>
              <a:rPr lang="en-US" dirty="0" smtClean="0"/>
              <a:t>Roughly speaking, we want the “2d” matrix that best explains our data.</a:t>
            </a:r>
          </a:p>
          <a:p>
            <a:endParaRPr lang="en-US" dirty="0" smtClean="0"/>
          </a:p>
          <a:p>
            <a:r>
              <a:rPr lang="en-US" dirty="0" smtClean="0"/>
              <a:t>Formally,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9713" y="4857750"/>
          <a:ext cx="4468812" cy="1036638"/>
        </p:xfrm>
        <a:graphic>
          <a:graphicData uri="http://schemas.openxmlformats.org/presentationml/2006/ole">
            <p:oleObj spid="_x0000_s48130" name="Equation" r:id="rId4" imgW="15875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Low-Rank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Singular Value Decomposition (SVD) in the world of linear algebra</a:t>
            </a:r>
          </a:p>
          <a:p>
            <a:endParaRPr lang="en-US" dirty="0" smtClean="0"/>
          </a:p>
          <a:p>
            <a:r>
              <a:rPr lang="en-US" dirty="0" smtClean="0"/>
              <a:t>Principal Component Analysis (PCA) in the world of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Compressing images</a:t>
            </a:r>
          </a:p>
          <a:p>
            <a:endParaRPr lang="en-US" dirty="0" smtClean="0"/>
          </a:p>
          <a:p>
            <a:r>
              <a:rPr lang="en-US" dirty="0" smtClean="0"/>
              <a:t>Discovering structure in data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Denoising</a:t>
            </a:r>
            <a:r>
              <a:rPr lang="en-US" dirty="0" smtClean="0"/>
              <a:t>” data</a:t>
            </a:r>
          </a:p>
          <a:p>
            <a:endParaRPr lang="en-US" dirty="0" smtClean="0"/>
          </a:p>
          <a:p>
            <a:r>
              <a:rPr lang="en-US" dirty="0" smtClean="0"/>
              <a:t>Netflix: Filling in missing entries (i.e., ratings)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user and movie, predict the rating</a:t>
            </a:r>
          </a:p>
          <a:p>
            <a:pPr lvl="1"/>
            <a:r>
              <a:rPr lang="en-US" dirty="0" err="1" smtClean="0"/>
              <a:t>RBMs</a:t>
            </a:r>
            <a:endParaRPr lang="en-US" dirty="0" smtClean="0"/>
          </a:p>
          <a:p>
            <a:pPr lvl="1"/>
            <a:r>
              <a:rPr lang="en-US" dirty="0" err="1" smtClean="0"/>
              <a:t>kNN</a:t>
            </a:r>
            <a:r>
              <a:rPr lang="en-US" dirty="0" smtClean="0"/>
              <a:t>, LPP</a:t>
            </a:r>
          </a:p>
          <a:p>
            <a:pPr lvl="1"/>
            <a:r>
              <a:rPr lang="en-US" dirty="0" smtClean="0"/>
              <a:t>SVD</a:t>
            </a:r>
          </a:p>
          <a:p>
            <a:r>
              <a:rPr lang="en-US" dirty="0" smtClean="0"/>
              <a:t>Identify patterns in the data</a:t>
            </a:r>
          </a:p>
          <a:p>
            <a:pPr lvl="1"/>
            <a:r>
              <a:rPr lang="en-US" dirty="0" smtClean="0"/>
              <a:t>Clustering</a:t>
            </a:r>
          </a:p>
          <a:p>
            <a:r>
              <a:rPr lang="en-US" dirty="0" smtClean="0"/>
              <a:t>Make pretty pictures</a:t>
            </a:r>
          </a:p>
          <a:p>
            <a:pPr lvl="1"/>
            <a:r>
              <a:rPr lang="en-US" dirty="0" smtClean="0"/>
              <a:t>Force-directed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as Seen Through SVD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444750" y="1830388"/>
          <a:ext cx="4251325" cy="4064000"/>
        </p:xfrm>
        <a:graphic>
          <a:graphicData uri="http://schemas.openxmlformats.org/presentationml/2006/ole">
            <p:oleObj spid="_x0000_s51202" name="Equation" r:id="rId3" imgW="2603500" imgH="2489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as Seen Through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to solve the Netflix problem:</a:t>
            </a:r>
          </a:p>
          <a:p>
            <a:pPr lvl="1"/>
            <a:r>
              <a:rPr lang="en-US" dirty="0" smtClean="0"/>
              <a:t>Assume the data has a simple (affine) structure with added noise</a:t>
            </a:r>
          </a:p>
          <a:p>
            <a:pPr lvl="1"/>
            <a:r>
              <a:rPr lang="en-US" dirty="0" smtClean="0"/>
              <a:t>Find the low-rank matrix that best approximates our known values (i.e., infer that simple structure)</a:t>
            </a:r>
          </a:p>
          <a:p>
            <a:pPr lvl="1"/>
            <a:r>
              <a:rPr lang="en-US" dirty="0" smtClean="0"/>
              <a:t>Fill in the missing entries based on that matrix</a:t>
            </a:r>
          </a:p>
          <a:p>
            <a:pPr lvl="1"/>
            <a:r>
              <a:rPr lang="en-US" dirty="0" smtClean="0"/>
              <a:t>Recommend movies based on the filled-in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as Seen Through SVD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ph idx="1"/>
          </p:nvPr>
        </p:nvGraphicFramePr>
        <p:xfrm>
          <a:off x="1143000" y="1830388"/>
          <a:ext cx="6858000" cy="4064000"/>
        </p:xfrm>
        <a:graphic>
          <a:graphicData uri="http://schemas.openxmlformats.org/presentationml/2006/ole">
            <p:oleObj spid="_x0000_s59394" name="Equation" r:id="rId3" imgW="0" imgH="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397000" y="1709267"/>
          <a:ext cx="6335713" cy="1755775"/>
        </p:xfrm>
        <a:graphic>
          <a:graphicData uri="http://schemas.openxmlformats.org/presentationml/2006/ole">
            <p:oleObj spid="_x0000_s59395" name="Equation" r:id="rId4" imgW="1422400" imgH="3937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17119" y="4142316"/>
          <a:ext cx="3554162" cy="1097609"/>
        </p:xfrm>
        <a:graphic>
          <a:graphicData uri="http://schemas.openxmlformats.org/presentationml/2006/ole">
            <p:oleObj spid="_x0000_s59396" name="Equation" r:id="rId5" imgW="8636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as Seen Through 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Every user is represented by a </a:t>
            </a:r>
            <a:r>
              <a:rPr lang="en-US" i="1" dirty="0" err="1" smtClean="0"/>
              <a:t>k</a:t>
            </a:r>
            <a:r>
              <a:rPr lang="en-US" dirty="0" smtClean="0"/>
              <a:t>-dimensional vector (This is the matrix </a:t>
            </a:r>
            <a:r>
              <a:rPr lang="en-US" b="1" dirty="0" smtClean="0"/>
              <a:t>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Every movie is represented by </a:t>
            </a:r>
            <a:r>
              <a:rPr lang="en-US" i="1" dirty="0" err="1" smtClean="0"/>
              <a:t>k</a:t>
            </a:r>
            <a:r>
              <a:rPr lang="en-US" dirty="0" smtClean="0"/>
              <a:t>-dimensional vector (This is the matrix </a:t>
            </a:r>
            <a:r>
              <a:rPr lang="en-US" b="1" dirty="0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Predicted ratings are dot products between user vectors and movie vectors</a:t>
            </a:r>
            <a:endParaRPr lang="en-US" dirty="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617788" y="1970768"/>
          <a:ext cx="3552825" cy="1098550"/>
        </p:xfrm>
        <a:graphic>
          <a:graphicData uri="http://schemas.openxmlformats.org/presentationml/2006/ole">
            <p:oleObj spid="_x0000_s110596" name="Equation" r:id="rId3" imgW="8636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Least Squares:</a:t>
            </a:r>
          </a:p>
          <a:p>
            <a:pPr lvl="1"/>
            <a:r>
              <a:rPr lang="en-US" dirty="0" smtClean="0"/>
              <a:t>Initialize </a:t>
            </a:r>
            <a:r>
              <a:rPr lang="en-US" b="1" dirty="0" smtClean="0"/>
              <a:t>U</a:t>
            </a:r>
            <a:r>
              <a:rPr lang="en-US" dirty="0" smtClean="0"/>
              <a:t> and </a:t>
            </a:r>
            <a:r>
              <a:rPr lang="en-US" b="1" dirty="0" smtClean="0"/>
              <a:t>M</a:t>
            </a:r>
            <a:r>
              <a:rPr lang="en-US" dirty="0" smtClean="0"/>
              <a:t> randomly</a:t>
            </a:r>
          </a:p>
          <a:p>
            <a:pPr lvl="1"/>
            <a:r>
              <a:rPr lang="en-US" dirty="0" smtClean="0"/>
              <a:t>Hold </a:t>
            </a:r>
            <a:r>
              <a:rPr lang="en-US" b="1" dirty="0" smtClean="0"/>
              <a:t>U</a:t>
            </a:r>
            <a:r>
              <a:rPr lang="en-US" dirty="0" smtClean="0"/>
              <a:t> constant and solve for </a:t>
            </a:r>
            <a:r>
              <a:rPr lang="en-US" b="1" dirty="0" smtClean="0"/>
              <a:t>M</a:t>
            </a:r>
            <a:r>
              <a:rPr lang="en-US" dirty="0" smtClean="0"/>
              <a:t> (</a:t>
            </a:r>
            <a:r>
              <a:rPr lang="en-US" i="1" dirty="0" smtClean="0"/>
              <a:t>least squares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Hold </a:t>
            </a:r>
            <a:r>
              <a:rPr lang="en-US" b="1" dirty="0" smtClean="0"/>
              <a:t>M</a:t>
            </a:r>
            <a:r>
              <a:rPr lang="en-US" dirty="0" smtClean="0"/>
              <a:t> constant and solve for </a:t>
            </a:r>
            <a:r>
              <a:rPr lang="en-US" b="1" dirty="0" smtClean="0"/>
              <a:t>U</a:t>
            </a:r>
            <a:r>
              <a:rPr lang="en-US" dirty="0" smtClean="0"/>
              <a:t> (</a:t>
            </a:r>
            <a:r>
              <a:rPr lang="en-US" i="1" dirty="0" smtClean="0"/>
              <a:t>least squares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Keep switching back and forth, until your error on the training set isn’t changing much (</a:t>
            </a:r>
            <a:r>
              <a:rPr lang="en-US" i="1" dirty="0" smtClean="0"/>
              <a:t>alternating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how it did!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i="1" dirty="0" smtClean="0"/>
              <a:t>did</a:t>
            </a:r>
            <a:r>
              <a:rPr lang="en-US" dirty="0" smtClean="0"/>
              <a:t> it do?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Probe Set: RMSE of about .90, ??% improvement over the Netflix recommender system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movie or user is represented by a           60-dimensional vector</a:t>
            </a:r>
          </a:p>
          <a:p>
            <a:r>
              <a:rPr lang="en-US" dirty="0" smtClean="0"/>
              <a:t>Do the dimensions mean anything?</a:t>
            </a:r>
          </a:p>
          <a:p>
            <a:r>
              <a:rPr lang="en-US" dirty="0" smtClean="0"/>
              <a:t>Is there an “action” dimension or a “comedy” dimension, for instance?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lowest movies along the 0</a:t>
            </a:r>
            <a:r>
              <a:rPr lang="en-US" baseline="30000" dirty="0" smtClean="0"/>
              <a:t>th</a:t>
            </a:r>
            <a:r>
              <a:rPr lang="en-US" dirty="0" smtClean="0"/>
              <a:t> dimension:</a:t>
            </a:r>
          </a:p>
          <a:p>
            <a:pPr lvl="1"/>
            <a:r>
              <a:rPr lang="en-US" dirty="0" smtClean="0"/>
              <a:t>Michael Moore Hates America</a:t>
            </a:r>
          </a:p>
          <a:p>
            <a:pPr lvl="1"/>
            <a:r>
              <a:rPr lang="en-US" dirty="0" smtClean="0"/>
              <a:t>In the Face of Evil: Reagan’s War in Word &amp; Deed</a:t>
            </a:r>
          </a:p>
          <a:p>
            <a:pPr lvl="1"/>
            <a:r>
              <a:rPr lang="en-US" dirty="0" smtClean="0"/>
              <a:t>Veggie Tales: Bible Heroes</a:t>
            </a:r>
          </a:p>
          <a:p>
            <a:pPr lvl="1"/>
            <a:r>
              <a:rPr lang="en-US" dirty="0" smtClean="0"/>
              <a:t>Touched by an Angel: Season 2</a:t>
            </a:r>
          </a:p>
          <a:p>
            <a:pPr lvl="1"/>
            <a:r>
              <a:rPr lang="en-US" dirty="0" smtClean="0"/>
              <a:t>A History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highest movies along the 47</a:t>
            </a:r>
            <a:r>
              <a:rPr lang="en-US" baseline="30000" dirty="0" smtClean="0"/>
              <a:t>th</a:t>
            </a:r>
            <a:r>
              <a:rPr lang="en-US" dirty="0" smtClean="0"/>
              <a:t> dimension:</a:t>
            </a:r>
          </a:p>
          <a:p>
            <a:pPr lvl="1"/>
            <a:r>
              <a:rPr lang="en-US" dirty="0" err="1" smtClean="0"/>
              <a:t>Emanuelle</a:t>
            </a:r>
            <a:r>
              <a:rPr lang="en-US" dirty="0" smtClean="0"/>
              <a:t> in America</a:t>
            </a:r>
          </a:p>
          <a:p>
            <a:pPr lvl="1"/>
            <a:r>
              <a:rPr lang="en-US" dirty="0" smtClean="0"/>
              <a:t>Lust for Dracula</a:t>
            </a:r>
          </a:p>
          <a:p>
            <a:pPr lvl="1"/>
            <a:r>
              <a:rPr lang="en-US" dirty="0" err="1" smtClean="0"/>
              <a:t>Timegate</a:t>
            </a:r>
            <a:r>
              <a:rPr lang="en-US" dirty="0" smtClean="0"/>
              <a:t>: Tales of the Saddle Tramps</a:t>
            </a:r>
          </a:p>
          <a:p>
            <a:pPr lvl="1"/>
            <a:r>
              <a:rPr lang="en-US" dirty="0" smtClean="0"/>
              <a:t>Legally Exposed</a:t>
            </a:r>
          </a:p>
          <a:p>
            <a:pPr lvl="1"/>
            <a:r>
              <a:rPr lang="en-US" dirty="0" smtClean="0"/>
              <a:t>Sexual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highest movies along the 55</a:t>
            </a:r>
            <a:r>
              <a:rPr lang="en-US" baseline="30000" dirty="0" smtClean="0"/>
              <a:t>th</a:t>
            </a:r>
            <a:r>
              <a:rPr lang="en-US" dirty="0" smtClean="0"/>
              <a:t> dimension:</a:t>
            </a:r>
          </a:p>
          <a:p>
            <a:pPr lvl="1"/>
            <a:r>
              <a:rPr lang="en-US" dirty="0" smtClean="0"/>
              <a:t>Strange Things Happen at Sundown</a:t>
            </a:r>
          </a:p>
          <a:p>
            <a:pPr lvl="1"/>
            <a:r>
              <a:rPr lang="en-US" dirty="0" smtClean="0"/>
              <a:t>Alien 3000</a:t>
            </a:r>
          </a:p>
          <a:p>
            <a:pPr lvl="1"/>
            <a:r>
              <a:rPr lang="en-US" dirty="0" err="1" smtClean="0"/>
              <a:t>Shaolin</a:t>
            </a:r>
            <a:r>
              <a:rPr lang="en-US" dirty="0" smtClean="0"/>
              <a:t> vs. Evil Dead</a:t>
            </a:r>
          </a:p>
          <a:p>
            <a:pPr lvl="1"/>
            <a:r>
              <a:rPr lang="en-US" dirty="0" smtClean="0"/>
              <a:t>Dark Harvest</a:t>
            </a:r>
          </a:p>
          <a:p>
            <a:pPr lvl="1"/>
            <a:r>
              <a:rPr lang="en-US" dirty="0" smtClean="0"/>
              <a:t>Legend of the </a:t>
            </a:r>
            <a:r>
              <a:rPr lang="en-US" dirty="0" err="1" smtClean="0"/>
              <a:t>Chupacabra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17,770 movies</a:t>
            </a:r>
          </a:p>
          <a:p>
            <a:r>
              <a:rPr lang="en-US" dirty="0" smtClean="0"/>
              <a:t>480,189 users</a:t>
            </a:r>
          </a:p>
          <a:p>
            <a:r>
              <a:rPr lang="en-US" dirty="0" smtClean="0"/>
              <a:t>About 100 million ratings</a:t>
            </a:r>
          </a:p>
          <a:p>
            <a:r>
              <a:rPr lang="en-US" dirty="0" smtClean="0"/>
              <a:t>Efficiency paramount:</a:t>
            </a:r>
          </a:p>
          <a:p>
            <a:pPr lvl="1"/>
            <a:r>
              <a:rPr lang="en-US" dirty="0" smtClean="0"/>
              <a:t>Storing as a matrix: At least 5G (too big)</a:t>
            </a:r>
          </a:p>
          <a:p>
            <a:pPr lvl="1"/>
            <a:r>
              <a:rPr lang="en-US" dirty="0" smtClean="0"/>
              <a:t>Storing as a list: 0.5G (linear search too slow)</a:t>
            </a:r>
          </a:p>
          <a:p>
            <a:r>
              <a:rPr lang="en-US" dirty="0" smtClean="0"/>
              <a:t>We started running it in Python in October…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072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Netflix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0.9252</a:t>
                      </a:r>
                      <a:endParaRPr lang="en-US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smtClean="0"/>
                        <a:t>1.0602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groups of similar movies</a:t>
            </a:r>
          </a:p>
          <a:p>
            <a:r>
              <a:rPr lang="en-US" dirty="0" smtClean="0"/>
              <a:t>Provide ratings based on similarity between movies</a:t>
            </a:r>
          </a:p>
          <a:p>
            <a:r>
              <a:rPr lang="en-US" dirty="0" smtClean="0"/>
              <a:t>Provide ratings based on similarity between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705242" y="1195375"/>
            <a:ext cx="822960" cy="822960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5-Point Star 22"/>
          <p:cNvSpPr/>
          <p:nvPr/>
        </p:nvSpPr>
        <p:spPr>
          <a:xfrm>
            <a:off x="2269122" y="517032"/>
            <a:ext cx="822960" cy="822960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4" name="5-Point Star 23"/>
          <p:cNvSpPr/>
          <p:nvPr/>
        </p:nvSpPr>
        <p:spPr>
          <a:xfrm>
            <a:off x="2269122" y="3422232"/>
            <a:ext cx="822960" cy="82296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5" name="5-Point Star 24"/>
          <p:cNvSpPr/>
          <p:nvPr/>
        </p:nvSpPr>
        <p:spPr>
          <a:xfrm>
            <a:off x="1705242" y="3632149"/>
            <a:ext cx="822960" cy="822960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790225" y="298278"/>
            <a:ext cx="6109630" cy="19532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54722" y="1033006"/>
            <a:ext cx="1435503" cy="1212589"/>
          </a:xfrm>
          <a:prstGeom prst="ellipse">
            <a:avLst/>
          </a:prstGeom>
          <a:gradFill>
            <a:gsLst>
              <a:gs pos="0">
                <a:schemeClr val="accent3">
                  <a:alpha val="46000"/>
                </a:schemeClr>
              </a:gs>
              <a:gs pos="100000">
                <a:schemeClr val="accent3">
                  <a:alpha val="27000"/>
                </a:schemeClr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90226" y="2886566"/>
            <a:ext cx="5630294" cy="1976947"/>
          </a:xfrm>
          <a:prstGeom prst="ellipse">
            <a:avLst/>
          </a:prstGeom>
          <a:gradFill>
            <a:gsLst>
              <a:gs pos="0">
                <a:schemeClr val="accent2">
                  <a:alpha val="34000"/>
                </a:schemeClr>
              </a:gs>
              <a:gs pos="100000">
                <a:schemeClr val="accent2">
                  <a:alpha val="3600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97203" y="3321286"/>
            <a:ext cx="1419836" cy="1955711"/>
          </a:xfrm>
          <a:prstGeom prst="ellipse">
            <a:avLst/>
          </a:prstGeom>
          <a:gradFill>
            <a:gsLst>
              <a:gs pos="0">
                <a:schemeClr val="accent6">
                  <a:alpha val="35000"/>
                </a:schemeClr>
              </a:gs>
              <a:gs pos="100000">
                <a:schemeClr val="accent6">
                  <a:alpha val="34000"/>
                </a:scheme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705242" y="3632149"/>
            <a:ext cx="822960" cy="822960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16" name="5-Point Star 15"/>
          <p:cNvSpPr/>
          <p:nvPr/>
        </p:nvSpPr>
        <p:spPr>
          <a:xfrm>
            <a:off x="1705242" y="1255368"/>
            <a:ext cx="822960" cy="822960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7" name="5-Point Star 16"/>
          <p:cNvSpPr/>
          <p:nvPr/>
        </p:nvSpPr>
        <p:spPr>
          <a:xfrm>
            <a:off x="4413361" y="3422232"/>
            <a:ext cx="822960" cy="82296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9" name="5-Point Star 18"/>
          <p:cNvSpPr/>
          <p:nvPr/>
        </p:nvSpPr>
        <p:spPr>
          <a:xfrm>
            <a:off x="5236321" y="517032"/>
            <a:ext cx="822960" cy="822960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022405" y="298278"/>
            <a:ext cx="3877449" cy="25594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2406" y="2886566"/>
            <a:ext cx="3398114" cy="2251522"/>
          </a:xfrm>
          <a:prstGeom prst="ellipse">
            <a:avLst/>
          </a:prstGeom>
          <a:gradFill>
            <a:gsLst>
              <a:gs pos="0">
                <a:schemeClr val="accent2">
                  <a:alpha val="34000"/>
                </a:schemeClr>
              </a:gs>
              <a:gs pos="100000">
                <a:schemeClr val="accent2">
                  <a:alpha val="3600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97202" y="2886566"/>
            <a:ext cx="3642393" cy="2390432"/>
          </a:xfrm>
          <a:prstGeom prst="ellipse">
            <a:avLst/>
          </a:prstGeom>
          <a:gradFill>
            <a:gsLst>
              <a:gs pos="0">
                <a:schemeClr val="accent6">
                  <a:alpha val="35000"/>
                </a:schemeClr>
              </a:gs>
              <a:gs pos="100000">
                <a:schemeClr val="accent6">
                  <a:alpha val="34000"/>
                </a:scheme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54721" y="442608"/>
            <a:ext cx="3484875" cy="2415092"/>
          </a:xfrm>
          <a:prstGeom prst="ellipse">
            <a:avLst/>
          </a:prstGeom>
          <a:gradFill>
            <a:gsLst>
              <a:gs pos="0">
                <a:schemeClr val="accent3">
                  <a:alpha val="46000"/>
                </a:schemeClr>
              </a:gs>
              <a:gs pos="100000">
                <a:schemeClr val="accent3">
                  <a:alpha val="27000"/>
                </a:schemeClr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2116722" y="816341"/>
            <a:ext cx="822960" cy="822960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6" name="5-Point Star 15"/>
          <p:cNvSpPr/>
          <p:nvPr/>
        </p:nvSpPr>
        <p:spPr>
          <a:xfrm>
            <a:off x="6657724" y="3833712"/>
            <a:ext cx="822960" cy="82296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5-Point Star 16"/>
          <p:cNvSpPr/>
          <p:nvPr/>
        </p:nvSpPr>
        <p:spPr>
          <a:xfrm>
            <a:off x="6921499" y="1148688"/>
            <a:ext cx="822960" cy="822960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9" name="5-Point Star 18"/>
          <p:cNvSpPr/>
          <p:nvPr/>
        </p:nvSpPr>
        <p:spPr>
          <a:xfrm>
            <a:off x="2010042" y="3422232"/>
            <a:ext cx="822960" cy="822960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354721" y="442608"/>
            <a:ext cx="3484875" cy="2415092"/>
          </a:xfrm>
          <a:prstGeom prst="ellipse">
            <a:avLst/>
          </a:prstGeom>
          <a:gradFill>
            <a:gsLst>
              <a:gs pos="0">
                <a:schemeClr val="accent3">
                  <a:alpha val="46000"/>
                </a:schemeClr>
              </a:gs>
              <a:gs pos="100000">
                <a:schemeClr val="accent3">
                  <a:alpha val="27000"/>
                </a:schemeClr>
              </a:gs>
            </a:gsLst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2405" y="298278"/>
            <a:ext cx="3877449" cy="25594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97202" y="2886566"/>
            <a:ext cx="3642393" cy="2390432"/>
          </a:xfrm>
          <a:prstGeom prst="ellipse">
            <a:avLst/>
          </a:prstGeom>
          <a:gradFill>
            <a:gsLst>
              <a:gs pos="0">
                <a:schemeClr val="accent6">
                  <a:alpha val="35000"/>
                </a:schemeClr>
              </a:gs>
              <a:gs pos="100000">
                <a:schemeClr val="accent6">
                  <a:alpha val="34000"/>
                </a:scheme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9596" y="2857700"/>
            <a:ext cx="4060258" cy="2251522"/>
          </a:xfrm>
          <a:prstGeom prst="ellipse">
            <a:avLst/>
          </a:prstGeom>
          <a:gradFill>
            <a:gsLst>
              <a:gs pos="0">
                <a:schemeClr val="accent2">
                  <a:alpha val="34000"/>
                </a:schemeClr>
              </a:gs>
              <a:gs pos="100000">
                <a:schemeClr val="accent2">
                  <a:alpha val="36000"/>
                </a:schemeClr>
              </a:gs>
            </a:gsLst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444750" y="1830388"/>
          <a:ext cx="4251325" cy="4064000"/>
        </p:xfrm>
        <a:graphic>
          <a:graphicData uri="http://schemas.openxmlformats.org/presentationml/2006/ole">
            <p:oleObj spid="_x0000_s107522" name="Equation" r:id="rId3" imgW="2603500" imgH="2489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3" y="3284614"/>
            <a:ext cx="3319386" cy="3319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863" y="3190220"/>
            <a:ext cx="3413780" cy="3413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42" y="204510"/>
            <a:ext cx="2496467" cy="2985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042" y="3190220"/>
            <a:ext cx="2511025" cy="3413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272" y="173819"/>
            <a:ext cx="3110795" cy="3016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6635" y="3190220"/>
            <a:ext cx="2288595" cy="3413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128" y="3190220"/>
            <a:ext cx="2486102" cy="3667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alphaModFix/>
          </a:blip>
          <a:srcRect r="37139"/>
          <a:stretch>
            <a:fillRect/>
          </a:stretch>
        </p:blipFill>
        <p:spPr>
          <a:xfrm>
            <a:off x="1368042" y="173819"/>
            <a:ext cx="1211386" cy="2985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rcRect r="51569"/>
          <a:stretch>
            <a:fillRect/>
          </a:stretch>
        </p:blipFill>
        <p:spPr>
          <a:xfrm>
            <a:off x="1368042" y="3190221"/>
            <a:ext cx="1216128" cy="3413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rcRect r="43205"/>
          <a:stretch>
            <a:fillRect/>
          </a:stretch>
        </p:blipFill>
        <p:spPr>
          <a:xfrm>
            <a:off x="5199128" y="133349"/>
            <a:ext cx="1217110" cy="3056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rcRect l="44646" t="48459"/>
          <a:stretch>
            <a:fillRect/>
          </a:stretch>
        </p:blipFill>
        <p:spPr>
          <a:xfrm>
            <a:off x="6416237" y="1602508"/>
            <a:ext cx="1268993" cy="1587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rcRect r="45411"/>
          <a:stretch>
            <a:fillRect/>
          </a:stretch>
        </p:blipFill>
        <p:spPr>
          <a:xfrm>
            <a:off x="5279081" y="3284614"/>
            <a:ext cx="1320222" cy="3449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16" name="Vertical Text Placeholder 15"/>
          <p:cNvSpPr>
            <a:spLocks noGrp="1"/>
          </p:cNvSpPr>
          <p:nvPr>
            <p:ph type="body" orient="vert" idx="1"/>
          </p:nvPr>
        </p:nvSpPr>
        <p:spPr>
          <a:xfrm rot="16200000">
            <a:off x="1811596" y="542311"/>
            <a:ext cx="4751743" cy="7061217"/>
          </a:xfrm>
        </p:spPr>
        <p:txBody>
          <a:bodyPr/>
          <a:lstStyle/>
          <a:p>
            <a:r>
              <a:rPr lang="en-US" dirty="0" smtClean="0"/>
              <a:t>We want to know what College Dave will think of “Grease”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Find out what he thinks of the prototype most similar to “Grease”.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9" y="133350"/>
            <a:ext cx="1499020" cy="1944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5" y="928512"/>
            <a:ext cx="915892" cy="144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339" y="1799443"/>
            <a:ext cx="834382" cy="123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18" y="171711"/>
            <a:ext cx="1223344" cy="19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264" y="928512"/>
            <a:ext cx="1010708" cy="1448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3031546"/>
            <a:ext cx="1062841" cy="1383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894" y="3321286"/>
            <a:ext cx="987145" cy="1412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4301" y="3632149"/>
            <a:ext cx="863251" cy="1231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67" y="3833712"/>
            <a:ext cx="601437" cy="899905"/>
          </a:xfrm>
          <a:prstGeom prst="rect">
            <a:avLst/>
          </a:prstGeom>
        </p:spPr>
      </p:pic>
      <p:pic>
        <p:nvPicPr>
          <p:cNvPr id="14" name="Picture 13" descr="n658791748_1358190_934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0575" y="5315358"/>
            <a:ext cx="1087226" cy="15426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193064" y="5276997"/>
            <a:ext cx="72274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360373" y="2725148"/>
            <a:ext cx="51068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50696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39301"/>
            <a:ext cx="1197203" cy="1681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8645" y="967866"/>
            <a:ext cx="1180633" cy="1663153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2116722" y="816341"/>
            <a:ext cx="822960" cy="822960"/>
          </a:xfrm>
          <a:prstGeom prst="star5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cxnSp>
        <p:nvCxnSpPr>
          <p:cNvPr id="24" name="Straight Arrow Connector 23"/>
          <p:cNvCxnSpPr/>
          <p:nvPr/>
        </p:nvCxnSpPr>
        <p:spPr>
          <a:xfrm rot="16200000" flipV="1">
            <a:off x="2556777" y="1326143"/>
            <a:ext cx="786380" cy="7179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592300" y="3290618"/>
            <a:ext cx="4023411" cy="2606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14271" y="5518151"/>
            <a:ext cx="280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Dave gives “Grease”</a:t>
            </a:r>
          </a:p>
          <a:p>
            <a:r>
              <a:rPr lang="en-US" dirty="0" smtClean="0"/>
              <a:t>1 Star!</a:t>
            </a:r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6921499" y="1148688"/>
            <a:ext cx="822960" cy="822960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3" name="5-Point Star 22"/>
          <p:cNvSpPr/>
          <p:nvPr/>
        </p:nvSpPr>
        <p:spPr>
          <a:xfrm>
            <a:off x="2010042" y="3422232"/>
            <a:ext cx="822960" cy="822960"/>
          </a:xfrm>
          <a:prstGeom prst="star5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5" name="5-Point Star 24"/>
          <p:cNvSpPr/>
          <p:nvPr/>
        </p:nvSpPr>
        <p:spPr>
          <a:xfrm>
            <a:off x="6657724" y="3833712"/>
            <a:ext cx="822960" cy="82296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cxnSp>
        <p:nvCxnSpPr>
          <p:cNvPr id="29" name="Straight Arrow Connector 28"/>
          <p:cNvCxnSpPr/>
          <p:nvPr/>
        </p:nvCxnSpPr>
        <p:spPr>
          <a:xfrm flipV="1">
            <a:off x="3308962" y="1639301"/>
            <a:ext cx="3760242" cy="439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08962" y="2078328"/>
            <a:ext cx="3760242" cy="2166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072275" y="2597025"/>
            <a:ext cx="1755384" cy="717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10" name="Vertical Text Placeholder 9"/>
          <p:cNvSpPr>
            <a:spLocks noGrp="1"/>
          </p:cNvSpPr>
          <p:nvPr>
            <p:ph type="body" orient="vert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Distribute across many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Density Based Algorithms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It is better to have a bunch of predictors that can do one thing well, then one predictor that can do everything well.</a:t>
            </a:r>
          </a:p>
          <a:p>
            <a:pPr lvl="1"/>
            <a:r>
              <a:rPr lang="en-US" dirty="0" smtClean="0"/>
              <a:t>(In theory, but it actually doesn’t help much.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 prediction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Best rmse</a:t>
            </a:r>
            <a:r>
              <a:rPr lang="en-US" dirty="0" smtClean="0"/>
              <a:t>≈.</a:t>
            </a:r>
            <a:r>
              <a:rPr lang="en-US" dirty="0" smtClean="0"/>
              <a:t>93 but randomness gives us a pretty wide range.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Genre 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Classifying based only on the most popular: 40%</a:t>
            </a:r>
          </a:p>
          <a:p>
            <a:r>
              <a:rPr lang="en-US" dirty="0" smtClean="0"/>
              <a:t>Classifying based on two most popular: 63%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Fun!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3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&lt;“Billy Madison”, “Happy Gilmore”&gt;</a:t>
            </a:r>
            <a:r>
              <a:rPr lang="en-US" dirty="0" smtClean="0">
                <a:solidFill>
                  <a:srgbClr val="C0504D"/>
                </a:solidFill>
              </a:rPr>
              <a:t>(These are the ONLY two movies in the cluster)</a:t>
            </a:r>
          </a:p>
          <a:p>
            <a:r>
              <a:rPr lang="en-US" dirty="0" smtClean="0"/>
              <a:t>&lt;“Star Wars V”, “LOTR: </a:t>
            </a:r>
            <a:r>
              <a:rPr lang="en-US" dirty="0" err="1" smtClean="0"/>
              <a:t>RotK”,”LOTR</a:t>
            </a:r>
            <a:r>
              <a:rPr lang="en-US" dirty="0" smtClean="0"/>
              <a:t>: </a:t>
            </a:r>
            <a:r>
              <a:rPr lang="en-US" dirty="0" err="1" smtClean="0"/>
              <a:t>FotR”,”The</a:t>
            </a:r>
            <a:r>
              <a:rPr lang="en-US" dirty="0" smtClean="0"/>
              <a:t> Silence of the </a:t>
            </a:r>
            <a:r>
              <a:rPr lang="en-US" dirty="0" err="1" smtClean="0"/>
              <a:t>Lambs”,”Shrek</a:t>
            </a:r>
            <a:r>
              <a:rPr lang="en-US" dirty="0" smtClean="0"/>
              <a:t>”,” </a:t>
            </a:r>
            <a:r>
              <a:rPr lang="en-US" dirty="0" err="1" smtClean="0"/>
              <a:t>Caddyshack”,”Pulp</a:t>
            </a:r>
            <a:r>
              <a:rPr lang="en-US" dirty="0" smtClean="0"/>
              <a:t> Fiction”,” Full Metal Jacket”&gt; </a:t>
            </a:r>
            <a:r>
              <a:rPr lang="en-US" dirty="0" smtClean="0">
                <a:solidFill>
                  <a:srgbClr val="C0504D"/>
                </a:solidFill>
              </a:rPr>
              <a:t>(These are AWESOME MOVIES!)</a:t>
            </a:r>
          </a:p>
          <a:p>
            <a:r>
              <a:rPr lang="en-US" dirty="0" smtClean="0"/>
              <a:t>&lt;“Star Wars </a:t>
            </a:r>
            <a:r>
              <a:rPr lang="en-US" dirty="0" err="1" smtClean="0"/>
              <a:t>II”,”Men</a:t>
            </a:r>
            <a:r>
              <a:rPr lang="en-US" dirty="0" smtClean="0"/>
              <a:t> In Black II”, “What Women Want”&gt;</a:t>
            </a:r>
            <a:r>
              <a:rPr lang="en-US" dirty="0" smtClean="0">
                <a:solidFill>
                  <a:schemeClr val="accent2"/>
                </a:solidFill>
              </a:rPr>
              <a:t> (These are NOT!)</a:t>
            </a:r>
          </a:p>
          <a:p>
            <a:r>
              <a:rPr lang="en-US" dirty="0" smtClean="0"/>
              <a:t>&lt;“Family Guy: </a:t>
            </a:r>
            <a:r>
              <a:rPr lang="en-US" dirty="0" err="1" smtClean="0"/>
              <a:t>Vol</a:t>
            </a:r>
            <a:r>
              <a:rPr lang="en-US" dirty="0" smtClean="0"/>
              <a:t> 1”, “Family Guy: </a:t>
            </a:r>
            <a:r>
              <a:rPr lang="en-US" dirty="0" err="1" smtClean="0"/>
              <a:t>Freakin</a:t>
            </a:r>
            <a:r>
              <a:rPr lang="en-US" dirty="0" smtClean="0"/>
              <a:t>’ Sweet </a:t>
            </a:r>
            <a:r>
              <a:rPr lang="en-US" dirty="0" err="1" smtClean="0"/>
              <a:t>Collection”,”Futurama</a:t>
            </a:r>
            <a:r>
              <a:rPr lang="en-US" dirty="0" smtClean="0"/>
              <a:t>: </a:t>
            </a:r>
            <a:r>
              <a:rPr lang="en-US" dirty="0" err="1" smtClean="0"/>
              <a:t>Vol</a:t>
            </a:r>
            <a:r>
              <a:rPr lang="en-US" dirty="0" smtClean="0"/>
              <a:t> 1 – 4”&gt;</a:t>
            </a:r>
            <a:r>
              <a:rPr lang="en-US" dirty="0" smtClean="0">
                <a:solidFill>
                  <a:srgbClr val="C0504D"/>
                </a:solidFill>
              </a:rPr>
              <a:t>(Pretty obvious)</a:t>
            </a:r>
          </a:p>
          <a:p>
            <a:r>
              <a:rPr lang="en-US" dirty="0" smtClean="0"/>
              <a:t>&lt;“2002 Olympic Figure Skating Competition”,” UFC 50: Ultimate Fighting Championship: The War of '04”&gt; </a:t>
            </a:r>
            <a:r>
              <a:rPr lang="en-US" dirty="0" smtClean="0">
                <a:solidFill>
                  <a:srgbClr val="C0504D"/>
                </a:solidFill>
              </a:rPr>
              <a:t>(Pretty surprising)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Clustering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66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&lt;“Out of </a:t>
            </a:r>
            <a:r>
              <a:rPr lang="en-US" dirty="0" err="1" smtClean="0"/>
              <a:t>Towners”,”The</a:t>
            </a:r>
            <a:r>
              <a:rPr lang="en-US" dirty="0" smtClean="0"/>
              <a:t> Ice </a:t>
            </a:r>
            <a:r>
              <a:rPr lang="en-US" dirty="0" err="1" smtClean="0"/>
              <a:t>Princess”,”Charlie’s</a:t>
            </a:r>
            <a:r>
              <a:rPr lang="en-US" dirty="0" smtClean="0"/>
              <a:t> </a:t>
            </a:r>
            <a:r>
              <a:rPr lang="en-US" dirty="0" err="1" smtClean="0"/>
              <a:t>Angels”,”Michael</a:t>
            </a:r>
            <a:r>
              <a:rPr lang="en-US" dirty="0" smtClean="0"/>
              <a:t> Moore hates America”&gt;</a:t>
            </a:r>
            <a:r>
              <a:rPr lang="en-US" dirty="0" smtClean="0">
                <a:solidFill>
                  <a:srgbClr val="C0504D"/>
                </a:solidFill>
              </a:rPr>
              <a:t>(Also surprising)</a:t>
            </a:r>
          </a:p>
          <a:p>
            <a:r>
              <a:rPr lang="en-US" dirty="0" smtClean="0"/>
              <a:t>&lt;“Magnum P.I.: Season 1”, “</a:t>
            </a:r>
            <a:r>
              <a:rPr lang="en-US" dirty="0" err="1" smtClean="0"/>
              <a:t>Oingo</a:t>
            </a:r>
            <a:r>
              <a:rPr lang="en-US" dirty="0" smtClean="0"/>
              <a:t> </a:t>
            </a:r>
            <a:r>
              <a:rPr lang="en-US" dirty="0" err="1" smtClean="0"/>
              <a:t>Boingo</a:t>
            </a:r>
            <a:r>
              <a:rPr lang="en-US" dirty="0" smtClean="0"/>
              <a:t>: Farewell”,” Gilligan's Island: Season 1”, “Paul Simon: Graceland”&gt; </a:t>
            </a:r>
            <a:r>
              <a:rPr lang="en-US" dirty="0" smtClean="0">
                <a:solidFill>
                  <a:srgbClr val="C0504D"/>
                </a:solidFill>
              </a:rPr>
              <a:t>(For those of you born before 1965)</a:t>
            </a:r>
          </a:p>
          <a:p>
            <a:r>
              <a:rPr lang="en-US" dirty="0" smtClean="0"/>
              <a:t>&lt;“</a:t>
            </a:r>
            <a:r>
              <a:rPr lang="en-US" dirty="0" err="1" smtClean="0"/>
              <a:t>Grease”,”Dirty</a:t>
            </a:r>
            <a:r>
              <a:rPr lang="en-US" dirty="0" smtClean="0"/>
              <a:t> Dancing”, “Sleepless in </a:t>
            </a:r>
            <a:r>
              <a:rPr lang="en-US" dirty="0" err="1" smtClean="0"/>
              <a:t>Seattle”,”Top</a:t>
            </a:r>
            <a:r>
              <a:rPr lang="en-US" dirty="0" smtClean="0"/>
              <a:t> Gun”</a:t>
            </a:r>
            <a:r>
              <a:rPr lang="en-US" dirty="0" smtClean="0"/>
              <a:t>, ”</a:t>
            </a:r>
            <a:r>
              <a:rPr lang="en-US" dirty="0" smtClean="0"/>
              <a:t>A Few Good Men”&gt;</a:t>
            </a:r>
            <a:r>
              <a:rPr lang="en-US" dirty="0" smtClean="0">
                <a:solidFill>
                  <a:srgbClr val="C0504D"/>
                </a:solidFill>
              </a:rPr>
              <a:t>(Insight into who actually likes Tom Cruise)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&lt;“</a:t>
            </a:r>
            <a:r>
              <a:rPr lang="en-US" dirty="0" err="1" smtClean="0"/>
              <a:t>Shaolin</a:t>
            </a:r>
            <a:r>
              <a:rPr lang="en-US" dirty="0" smtClean="0"/>
              <a:t> </a:t>
            </a:r>
            <a:r>
              <a:rPr lang="en-US" dirty="0" err="1" smtClean="0"/>
              <a:t>Soccer”,”Drunken</a:t>
            </a:r>
            <a:r>
              <a:rPr lang="en-US" dirty="0" smtClean="0"/>
              <a:t> </a:t>
            </a:r>
            <a:r>
              <a:rPr lang="en-US" dirty="0" err="1" smtClean="0"/>
              <a:t>Master”,”Ong</a:t>
            </a:r>
            <a:r>
              <a:rPr lang="en-US" dirty="0" smtClean="0"/>
              <a:t> </a:t>
            </a:r>
            <a:r>
              <a:rPr lang="en-US" dirty="0" err="1" smtClean="0"/>
              <a:t>Bak</a:t>
            </a:r>
            <a:r>
              <a:rPr lang="en-US" dirty="0" smtClean="0"/>
              <a:t>: Thai </a:t>
            </a:r>
            <a:r>
              <a:rPr lang="en-US" dirty="0" err="1" smtClean="0"/>
              <a:t>Warrior”,”Zardoz</a:t>
            </a:r>
            <a:r>
              <a:rPr lang="en-US" dirty="0" smtClean="0"/>
              <a:t>”&gt;</a:t>
            </a:r>
            <a:r>
              <a:rPr lang="en-US" dirty="0" smtClean="0">
                <a:solidFill>
                  <a:schemeClr val="accent2"/>
                </a:solidFill>
              </a:rPr>
              <a:t>(“Go forth, and kill! </a:t>
            </a:r>
            <a:r>
              <a:rPr lang="en-US" dirty="0" err="1" smtClean="0">
                <a:solidFill>
                  <a:schemeClr val="accent2"/>
                </a:solidFill>
              </a:rPr>
              <a:t>Zardoz</a:t>
            </a:r>
            <a:r>
              <a:rPr lang="en-US" dirty="0" smtClean="0">
                <a:solidFill>
                  <a:schemeClr val="accent2"/>
                </a:solidFill>
              </a:rPr>
              <a:t> has spoken.”)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of the fun </a:t>
            </a:r>
            <a:r>
              <a:rPr lang="en-US" dirty="0" err="1" smtClean="0">
                <a:sym typeface="Wingdings"/>
              </a:rPr>
              <a:t>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sz="2222" dirty="0" smtClean="0">
                <a:sym typeface="Wingdings"/>
              </a:rPr>
              <a:t>(</a:t>
            </a:r>
            <a:r>
              <a:rPr lang="en-US" sz="2222" dirty="0" smtClean="0">
                <a:sym typeface="Wingdings"/>
              </a:rPr>
              <a:t>Also, movies to recommend to College Dave)</a:t>
            </a: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&lt;“Scorpions: A Savage Crazy World”</a:t>
            </a:r>
            <a:r>
              <a:rPr lang="en-US" dirty="0" smtClean="0"/>
              <a:t>, ”Metallica</a:t>
            </a:r>
            <a:r>
              <a:rPr lang="en-US" dirty="0" smtClean="0"/>
              <a:t>: Cliff '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All”,”Iron</a:t>
            </a:r>
            <a:r>
              <a:rPr lang="en-US" dirty="0" smtClean="0"/>
              <a:t> Maiden: Rock in Rio”,” Classic Albums: Judas Priest: British Steel”&gt;</a:t>
            </a:r>
            <a:r>
              <a:rPr lang="en-US" dirty="0" smtClean="0">
                <a:solidFill>
                  <a:srgbClr val="C0504D"/>
                </a:solidFill>
              </a:rPr>
              <a:t>(If only we could </a:t>
            </a:r>
            <a:r>
              <a:rPr lang="en-US" dirty="0" smtClean="0">
                <a:solidFill>
                  <a:srgbClr val="C0504D"/>
                </a:solidFill>
              </a:rPr>
              <a:t>recommend based on T-Shirt purchases…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&lt;“Blue Collar Comedy Tour: The Movie”,” Jeff Foxworthy: Totally Committed”, ”Bill </a:t>
            </a:r>
            <a:r>
              <a:rPr lang="en-US" dirty="0" err="1" smtClean="0"/>
              <a:t>Engvall</a:t>
            </a:r>
            <a:r>
              <a:rPr lang="en-US" dirty="0" smtClean="0"/>
              <a:t>: Here's Your Sign”,” Larry the Cable Guy: </a:t>
            </a:r>
            <a:r>
              <a:rPr lang="en-US" dirty="0" err="1" smtClean="0"/>
              <a:t>Git</a:t>
            </a:r>
            <a:r>
              <a:rPr lang="en-US" dirty="0" smtClean="0"/>
              <a:t>-R-Done”&gt;</a:t>
            </a:r>
            <a:r>
              <a:rPr lang="en-US" dirty="0" smtClean="0">
                <a:solidFill>
                  <a:srgbClr val="C0504D"/>
                </a:solidFill>
              </a:rPr>
              <a:t>(Intellectual </a:t>
            </a:r>
            <a:r>
              <a:rPr lang="en-US" dirty="0" smtClean="0">
                <a:solidFill>
                  <a:srgbClr val="C0504D"/>
                </a:solidFill>
              </a:rPr>
              <a:t>humor.)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&lt;“Beware! The </a:t>
            </a:r>
            <a:r>
              <a:rPr lang="en-US" dirty="0" err="1" smtClean="0"/>
              <a:t>Blob”,”They</a:t>
            </a:r>
            <a:r>
              <a:rPr lang="en-US" dirty="0" smtClean="0"/>
              <a:t> crawl”,” </a:t>
            </a:r>
            <a:r>
              <a:rPr lang="en-US" dirty="0" err="1" smtClean="0"/>
              <a:t>Aquanoids”,”The</a:t>
            </a:r>
            <a:r>
              <a:rPr lang="en-US" dirty="0" smtClean="0"/>
              <a:t> dead hate the living”&gt; 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err="1" smtClean="0">
                <a:solidFill>
                  <a:srgbClr val="C0504D"/>
                </a:solidFill>
              </a:rPr>
              <a:t>Ahhhhhhhh</a:t>
            </a:r>
            <a:r>
              <a:rPr lang="en-US" dirty="0" smtClean="0">
                <a:solidFill>
                  <a:srgbClr val="C0504D"/>
                </a:solidFill>
              </a:rPr>
              <a:t>!!!!!)</a:t>
            </a:r>
          </a:p>
          <a:p>
            <a:r>
              <a:rPr lang="en-US" dirty="0" smtClean="0"/>
              <a:t>&lt;“The Girl who Shagged me”, ”Sports Illustrated Swimsuit Edition”, ”Sorority Babes in the </a:t>
            </a:r>
            <a:r>
              <a:rPr lang="en-US" dirty="0" err="1" smtClean="0"/>
              <a:t>Slimeball</a:t>
            </a:r>
            <a:r>
              <a:rPr lang="en-US" dirty="0" smtClean="0"/>
              <a:t> Bowl-O-Rama”, ”Forrest Gump: Bonus Material”&gt; </a:t>
            </a:r>
            <a:r>
              <a:rPr lang="en-US" dirty="0" smtClean="0">
                <a:solidFill>
                  <a:srgbClr val="C0504D"/>
                </a:solidFill>
              </a:rPr>
              <a:t>(Did not see the last one coming…)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072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Netflix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0.9252</a:t>
                      </a:r>
                      <a:endParaRPr lang="en-US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smtClean="0"/>
                        <a:t>1.0602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0725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Netflix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part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par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3part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2768</Words>
  <Application>Microsoft Macintosh PowerPoint</Application>
  <PresentationFormat>On-screen Show (4:3)</PresentationFormat>
  <Paragraphs>870</Paragraphs>
  <Slides>108</Slides>
  <Notes>27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1" baseType="lpstr">
      <vt:lpstr>Office Theme</vt:lpstr>
      <vt:lpstr>Equation</vt:lpstr>
      <vt:lpstr>Microsoft Equation</vt:lpstr>
      <vt:lpstr>The Netflix Prize</vt:lpstr>
      <vt:lpstr>The Problem</vt:lpstr>
      <vt:lpstr>The User</vt:lpstr>
      <vt:lpstr>The Other User</vt:lpstr>
      <vt:lpstr>The Netflix Prize</vt:lpstr>
      <vt:lpstr>The Project</vt:lpstr>
      <vt:lpstr>The Dataset</vt:lpstr>
      <vt:lpstr>The Dataset</vt:lpstr>
      <vt:lpstr>Results</vt:lpstr>
      <vt:lpstr>Restricted Boltzmann Machines</vt:lpstr>
      <vt:lpstr>Goals</vt:lpstr>
      <vt:lpstr>Neural Networks</vt:lpstr>
      <vt:lpstr>Slide 13</vt:lpstr>
      <vt:lpstr>Slide 14</vt:lpstr>
      <vt:lpstr>Slide 15</vt:lpstr>
      <vt:lpstr>Slide 16</vt:lpstr>
      <vt:lpstr>Slide 17</vt:lpstr>
      <vt:lpstr>Neural Networks</vt:lpstr>
      <vt:lpstr>Structure</vt:lpstr>
      <vt:lpstr>Slide 20</vt:lpstr>
      <vt:lpstr>Slide 21</vt:lpstr>
      <vt:lpstr>Slide 22</vt:lpstr>
      <vt:lpstr>Contrastive Divergence</vt:lpstr>
      <vt:lpstr>Slide 24</vt:lpstr>
      <vt:lpstr>Slide 25</vt:lpstr>
      <vt:lpstr>Contrastive Divergence</vt:lpstr>
      <vt:lpstr>Slide 27</vt:lpstr>
      <vt:lpstr>Slide 28</vt:lpstr>
      <vt:lpstr>Slide 29</vt:lpstr>
      <vt:lpstr>Slide 30</vt:lpstr>
      <vt:lpstr>Slide 31</vt:lpstr>
      <vt:lpstr>Predicting Ratings</vt:lpstr>
      <vt:lpstr>Slide 33</vt:lpstr>
      <vt:lpstr>Slide 34</vt:lpstr>
      <vt:lpstr>Slide 35</vt:lpstr>
      <vt:lpstr>Slide 36</vt:lpstr>
      <vt:lpstr>Results</vt:lpstr>
      <vt:lpstr>Results</vt:lpstr>
      <vt:lpstr>k Nearest Neighbors</vt:lpstr>
      <vt:lpstr>kNN</vt:lpstr>
      <vt:lpstr>The Methods of Measuring Distances</vt:lpstr>
      <vt:lpstr>The Problem of Cosine Similarity</vt:lpstr>
      <vt:lpstr>RMSE( Root Mean Squared Error)</vt:lpstr>
      <vt:lpstr>Local Minimum Issue</vt:lpstr>
      <vt:lpstr>Local Minimum Issue</vt:lpstr>
      <vt:lpstr>Local Minimum Issue</vt:lpstr>
      <vt:lpstr>Local Minimum Issue</vt:lpstr>
      <vt:lpstr>Local Minimum Issue</vt:lpstr>
      <vt:lpstr>Dimensionality Reduction</vt:lpstr>
      <vt:lpstr>The Result of Dimensionality Reduction</vt:lpstr>
      <vt:lpstr>Results</vt:lpstr>
      <vt:lpstr>Singular Value Decomposition</vt:lpstr>
      <vt:lpstr>The Dataset</vt:lpstr>
      <vt:lpstr>A Simpler Dataset</vt:lpstr>
      <vt:lpstr>A Simpler Dataset</vt:lpstr>
      <vt:lpstr>Low-Rank Approximations</vt:lpstr>
      <vt:lpstr>Low-Rank Approximations</vt:lpstr>
      <vt:lpstr>Low-Rank Approximations</vt:lpstr>
      <vt:lpstr>Practical Applications</vt:lpstr>
      <vt:lpstr>Netflix as Seen Through SVD</vt:lpstr>
      <vt:lpstr>Netflix as Seen Through SVD</vt:lpstr>
      <vt:lpstr>Netflix as Seen Through SVD</vt:lpstr>
      <vt:lpstr>Netflix as Seen Through SVD</vt:lpstr>
      <vt:lpstr>SVD Implementation</vt:lpstr>
      <vt:lpstr>SVD Results</vt:lpstr>
      <vt:lpstr>Dimensional Fun</vt:lpstr>
      <vt:lpstr>Dimensional Fun</vt:lpstr>
      <vt:lpstr>Dimensional Fun</vt:lpstr>
      <vt:lpstr>Dimensional Fun</vt:lpstr>
      <vt:lpstr>Results</vt:lpstr>
      <vt:lpstr>Clustering</vt:lpstr>
      <vt:lpstr>Goals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Predictions</vt:lpstr>
      <vt:lpstr>Slide 82</vt:lpstr>
      <vt:lpstr>Other Approaches</vt:lpstr>
      <vt:lpstr>Results</vt:lpstr>
      <vt:lpstr>Clustering Fun!</vt:lpstr>
      <vt:lpstr>More Clustering Fun!</vt:lpstr>
      <vt:lpstr>The last of the fun  (Also, movies to recommend to College Dave)</vt:lpstr>
      <vt:lpstr>Results</vt:lpstr>
      <vt:lpstr>Visualization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THANK YOU!</vt:lpstr>
      <vt:lpstr>References</vt:lpstr>
    </vt:vector>
  </TitlesOfParts>
  <Company>Carleton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Carleton College</dc:creator>
  <cp:lastModifiedBy>Carleton College</cp:lastModifiedBy>
  <cp:revision>42</cp:revision>
  <dcterms:created xsi:type="dcterms:W3CDTF">2010-03-06T03:42:42Z</dcterms:created>
  <dcterms:modified xsi:type="dcterms:W3CDTF">2010-03-06T04:01:25Z</dcterms:modified>
</cp:coreProperties>
</file>